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31" r:id="rId3"/>
    <p:sldId id="332" r:id="rId4"/>
    <p:sldId id="333" r:id="rId5"/>
    <p:sldId id="334" r:id="rId6"/>
    <p:sldId id="335" r:id="rId7"/>
    <p:sldId id="336" r:id="rId8"/>
    <p:sldId id="315" r:id="rId9"/>
    <p:sldId id="337" r:id="rId10"/>
    <p:sldId id="309" r:id="rId11"/>
    <p:sldId id="310" r:id="rId12"/>
    <p:sldId id="306" r:id="rId13"/>
    <p:sldId id="311" r:id="rId14"/>
    <p:sldId id="312" r:id="rId15"/>
    <p:sldId id="313" r:id="rId16"/>
    <p:sldId id="314" r:id="rId17"/>
    <p:sldId id="327" r:id="rId18"/>
    <p:sldId id="338" r:id="rId19"/>
    <p:sldId id="339" r:id="rId20"/>
    <p:sldId id="3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2" autoAdjust="0"/>
    <p:restoredTop sz="94660"/>
  </p:normalViewPr>
  <p:slideViewPr>
    <p:cSldViewPr snapToGrid="0">
      <p:cViewPr varScale="1">
        <p:scale>
          <a:sx n="85" d="100"/>
          <a:sy n="85" d="100"/>
        </p:scale>
        <p:origin x="797" y="72"/>
      </p:cViewPr>
      <p:guideLst/>
    </p:cSldViewPr>
  </p:slideViewPr>
  <p:notesTextViewPr>
    <p:cViewPr>
      <p:scale>
        <a:sx n="1" d="1"/>
        <a:sy n="1" d="1"/>
      </p:scale>
      <p:origin x="0" y="0"/>
    </p:cViewPr>
  </p:notesTextViewPr>
  <p:sorterViewPr>
    <p:cViewPr>
      <p:scale>
        <a:sx n="118" d="100"/>
        <a:sy n="11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Bio-Chemistry equipment</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6232919" y="5828057"/>
            <a:ext cx="4796427"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232919" y="5472254"/>
            <a:ext cx="5325551" cy="388696"/>
          </a:xfrm>
          <a:prstGeom prst="rect">
            <a:avLst/>
          </a:prstGeom>
        </p:spPr>
        <p:txBody>
          <a:bodyPr wrap="square">
            <a:spAutoFit/>
          </a:bodyPr>
          <a:lstStyle/>
          <a:p>
            <a:pPr>
              <a:lnSpc>
                <a:spcPct val="107000"/>
              </a:lnSpc>
              <a:spcBef>
                <a:spcPts val="200"/>
              </a:spcBef>
              <a:spcAft>
                <a:spcPts val="0"/>
              </a:spcAft>
            </a:pP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C18.7  Maintaining Laboratory Equipment</a:t>
            </a:r>
            <a:endPar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6223394" y="4719078"/>
            <a:ext cx="5333606"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18.7.6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 chemistry and immunochemistry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analyser</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4" name="Rechthoek 13"/>
          <p:cNvSpPr/>
          <p:nvPr/>
        </p:nvSpPr>
        <p:spPr>
          <a:xfrm>
            <a:off x="1164648" y="4432782"/>
            <a:ext cx="3644420" cy="1754326"/>
          </a:xfrm>
          <a:prstGeom prst="rect">
            <a:avLst/>
          </a:prstGeom>
        </p:spPr>
        <p:txBody>
          <a:bodyPr wrap="square">
            <a:spAutoFit/>
          </a:bodyPr>
          <a:lstStyle/>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principles of operation</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construction</a:t>
            </a:r>
            <a:endParaRPr lang="en-GB" dirty="0">
              <a:latin typeface="+mj-lt"/>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troubleshooting </a:t>
            </a:r>
            <a:endParaRPr lang="en-GB" dirty="0">
              <a:latin typeface="+mj-lt"/>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preventive </a:t>
            </a:r>
            <a:r>
              <a:rPr lang="en-GB" dirty="0">
                <a:latin typeface="+mj-lt"/>
                <a:ea typeface="Times New Roman" panose="02020603050405020304" pitchFamily="18" charset="0"/>
                <a:cs typeface="Times New Roman" panose="02020603050405020304" pitchFamily="18" charset="0"/>
              </a:rPr>
              <a:t>maintenance theory </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safety considerations</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performance monitoring</a:t>
            </a:r>
            <a:endParaRPr lang="en-GB" dirty="0">
              <a:latin typeface="+mj-lt"/>
              <a:ea typeface="Times New Roman" panose="02020603050405020304" pitchFamily="18" charset="0"/>
              <a:cs typeface="Times New Roman" panose="02020603050405020304" pitchFamily="18" charset="0"/>
            </a:endParaRPr>
          </a:p>
        </p:txBody>
      </p:sp>
      <p:pic>
        <p:nvPicPr>
          <p:cNvPr id="18" name="Afbeelding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91305" y="1605491"/>
            <a:ext cx="2152643" cy="2322462"/>
          </a:xfrm>
          <a:prstGeom prst="rect">
            <a:avLst/>
          </a:prstGeom>
        </p:spPr>
      </p:pic>
      <p:sp>
        <p:nvSpPr>
          <p:cNvPr id="12" name="Titel 1"/>
          <p:cNvSpPr txBox="1">
            <a:spLocks/>
          </p:cNvSpPr>
          <p:nvPr/>
        </p:nvSpPr>
        <p:spPr>
          <a:xfrm>
            <a:off x="6223394" y="4392921"/>
            <a:ext cx="5333606"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18.7.7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 flame photometer</a:t>
            </a:r>
          </a:p>
        </p:txBody>
      </p:sp>
      <p:sp>
        <p:nvSpPr>
          <p:cNvPr id="13" name="Titel 1"/>
          <p:cNvSpPr txBox="1">
            <a:spLocks/>
          </p:cNvSpPr>
          <p:nvPr/>
        </p:nvSpPr>
        <p:spPr>
          <a:xfrm>
            <a:off x="6223394" y="4059467"/>
            <a:ext cx="5333606"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18.7.8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 blood gas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analyser</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6" name="Afbeelding 5"/>
          <p:cNvPicPr>
            <a:picLocks noChangeAspect="1"/>
          </p:cNvPicPr>
          <p:nvPr/>
        </p:nvPicPr>
        <p:blipFill>
          <a:blip r:embed="rId3"/>
          <a:stretch>
            <a:fillRect/>
          </a:stretch>
        </p:blipFill>
        <p:spPr>
          <a:xfrm>
            <a:off x="1671532" y="1825331"/>
            <a:ext cx="3376421" cy="2048615"/>
          </a:xfrm>
          <a:prstGeom prst="rect">
            <a:avLst/>
          </a:prstGeom>
        </p:spPr>
      </p:pic>
      <p:pic>
        <p:nvPicPr>
          <p:cNvPr id="7" name="Afbeelding 6"/>
          <p:cNvPicPr>
            <a:picLocks noChangeAspect="1"/>
          </p:cNvPicPr>
          <p:nvPr/>
        </p:nvPicPr>
        <p:blipFill>
          <a:blip r:embed="rId4"/>
          <a:stretch>
            <a:fillRect/>
          </a:stretch>
        </p:blipFill>
        <p:spPr>
          <a:xfrm>
            <a:off x="5111611" y="1597644"/>
            <a:ext cx="2841239" cy="2150374"/>
          </a:xfrm>
          <a:prstGeom prst="rect">
            <a:avLst/>
          </a:prstGeom>
        </p:spPr>
      </p:pic>
      <p:sp>
        <p:nvSpPr>
          <p:cNvPr id="15" name="Titel 1"/>
          <p:cNvSpPr txBox="1">
            <a:spLocks/>
          </p:cNvSpPr>
          <p:nvPr/>
        </p:nvSpPr>
        <p:spPr>
          <a:xfrm>
            <a:off x="6241780" y="5074292"/>
            <a:ext cx="5333606"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18.7.4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 hemoglobin and glucose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meter</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516506"/>
            <a:ext cx="761047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Dry chemistry analyser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12130" y="1481031"/>
            <a:ext cx="10159978" cy="369332"/>
          </a:xfrm>
          <a:prstGeom prst="rect">
            <a:avLst/>
          </a:prstGeom>
        </p:spPr>
        <p:txBody>
          <a:bodyPr wrap="square">
            <a:spAutoFit/>
          </a:bodyPr>
          <a:lstStyle/>
          <a:p>
            <a:r>
              <a:rPr lang="en-GB" dirty="0" smtClean="0">
                <a:latin typeface="+mj-lt"/>
              </a:rPr>
              <a:t>A </a:t>
            </a:r>
            <a:r>
              <a:rPr lang="en-GB" dirty="0">
                <a:latin typeface="+mj-lt"/>
              </a:rPr>
              <a:t>dry chemistry analyser is a </a:t>
            </a:r>
            <a:r>
              <a:rPr lang="en-GB" b="1" dirty="0">
                <a:solidFill>
                  <a:srgbClr val="7030A0"/>
                </a:solidFill>
                <a:latin typeface="+mj-lt"/>
              </a:rPr>
              <a:t>reflectance </a:t>
            </a:r>
            <a:r>
              <a:rPr lang="en-GB" b="1" dirty="0" smtClean="0">
                <a:solidFill>
                  <a:srgbClr val="7030A0"/>
                </a:solidFill>
                <a:latin typeface="+mj-lt"/>
              </a:rPr>
              <a:t>photometer</a:t>
            </a:r>
            <a:r>
              <a:rPr lang="en-GB" dirty="0" smtClean="0">
                <a:latin typeface="+mj-lt"/>
              </a:rPr>
              <a:t>, measuring how much light reflects from a sample. </a:t>
            </a:r>
          </a:p>
        </p:txBody>
      </p:sp>
      <p:pic>
        <p:nvPicPr>
          <p:cNvPr id="7" name="Afbeelding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29709" y="2297878"/>
            <a:ext cx="4541797" cy="2227505"/>
          </a:xfrm>
          <a:prstGeom prst="rect">
            <a:avLst/>
          </a:prstGeom>
        </p:spPr>
      </p:pic>
      <p:sp>
        <p:nvSpPr>
          <p:cNvPr id="8" name="Rechthoek 7"/>
          <p:cNvSpPr/>
          <p:nvPr/>
        </p:nvSpPr>
        <p:spPr>
          <a:xfrm>
            <a:off x="412130" y="2078298"/>
            <a:ext cx="6767032" cy="3016210"/>
          </a:xfrm>
          <a:prstGeom prst="rect">
            <a:avLst/>
          </a:prstGeom>
        </p:spPr>
        <p:txBody>
          <a:bodyPr wrap="square">
            <a:spAutoFit/>
          </a:bodyPr>
          <a:lstStyle/>
          <a:p>
            <a:pPr lvl="0">
              <a:spcAft>
                <a:spcPts val="600"/>
              </a:spcAft>
            </a:pPr>
            <a:r>
              <a:rPr lang="en-GB" dirty="0">
                <a:solidFill>
                  <a:srgbClr val="000000"/>
                </a:solidFill>
                <a:latin typeface="Calibri Light" panose="020F0302020204030204"/>
              </a:rPr>
              <a:t>Reflectance photometry quantifies the intensity of a chemical </a:t>
            </a:r>
            <a:r>
              <a:rPr lang="en-GB" b="1" dirty="0" smtClean="0">
                <a:solidFill>
                  <a:srgbClr val="7030A0"/>
                </a:solidFill>
                <a:latin typeface="Calibri Light" panose="020F0302020204030204"/>
              </a:rPr>
              <a:t>reaction </a:t>
            </a:r>
            <a:r>
              <a:rPr lang="en-GB" b="1" dirty="0">
                <a:solidFill>
                  <a:srgbClr val="7030A0"/>
                </a:solidFill>
                <a:latin typeface="Calibri Light" panose="020F0302020204030204"/>
              </a:rPr>
              <a:t>generating colour on a surface </a:t>
            </a:r>
            <a:r>
              <a:rPr lang="en-GB" dirty="0">
                <a:solidFill>
                  <a:srgbClr val="000000"/>
                </a:solidFill>
                <a:latin typeface="Calibri Light" panose="020F0302020204030204"/>
              </a:rPr>
              <a:t>(e.g., slide, test </a:t>
            </a:r>
            <a:r>
              <a:rPr lang="en-GB" dirty="0" smtClean="0">
                <a:solidFill>
                  <a:srgbClr val="000000"/>
                </a:solidFill>
                <a:latin typeface="Calibri Light" panose="020F0302020204030204"/>
              </a:rPr>
              <a:t>strip). </a:t>
            </a:r>
          </a:p>
          <a:p>
            <a:pPr lvl="0">
              <a:spcAft>
                <a:spcPts val="600"/>
              </a:spcAft>
            </a:pPr>
            <a:r>
              <a:rPr lang="en-GB" dirty="0" smtClean="0">
                <a:solidFill>
                  <a:srgbClr val="000000"/>
                </a:solidFill>
                <a:latin typeface="Calibri Light" panose="020F0302020204030204"/>
              </a:rPr>
              <a:t>Light </a:t>
            </a:r>
            <a:r>
              <a:rPr lang="en-GB" dirty="0">
                <a:solidFill>
                  <a:srgbClr val="000000"/>
                </a:solidFill>
                <a:latin typeface="Calibri Light" panose="020F0302020204030204"/>
              </a:rPr>
              <a:t>is emitted at a specific wavelength onto the test strip by </a:t>
            </a:r>
            <a:r>
              <a:rPr lang="en-GB" dirty="0" smtClean="0">
                <a:solidFill>
                  <a:srgbClr val="000000"/>
                </a:solidFill>
                <a:latin typeface="Calibri Light" panose="020F0302020204030204"/>
              </a:rPr>
              <a:t>the instrument’s </a:t>
            </a:r>
            <a:r>
              <a:rPr lang="en-GB" dirty="0">
                <a:solidFill>
                  <a:srgbClr val="000000"/>
                </a:solidFill>
                <a:latin typeface="Calibri Light" panose="020F0302020204030204"/>
              </a:rPr>
              <a:t>light source (e.g. </a:t>
            </a:r>
            <a:r>
              <a:rPr lang="en-GB" dirty="0" smtClean="0">
                <a:solidFill>
                  <a:srgbClr val="000000"/>
                </a:solidFill>
                <a:latin typeface="Calibri Light" panose="020F0302020204030204"/>
              </a:rPr>
              <a:t>LED). </a:t>
            </a:r>
            <a:r>
              <a:rPr lang="en-GB" dirty="0">
                <a:solidFill>
                  <a:srgbClr val="000000"/>
                </a:solidFill>
                <a:latin typeface="Calibri Light" panose="020F0302020204030204"/>
              </a:rPr>
              <a:t>The coloured product absorbs that wavelength of light. The more analyte in the sample, the more product (colour) and the less the light is reflected. </a:t>
            </a:r>
            <a:endParaRPr lang="en-GB" dirty="0" smtClean="0">
              <a:solidFill>
                <a:srgbClr val="000000"/>
              </a:solidFill>
              <a:latin typeface="Calibri Light" panose="020F0302020204030204"/>
            </a:endParaRPr>
          </a:p>
          <a:p>
            <a:pPr lvl="0">
              <a:spcAft>
                <a:spcPts val="600"/>
              </a:spcAft>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instrument’s detector measures the </a:t>
            </a:r>
            <a:r>
              <a:rPr lang="en-GB" b="1" dirty="0">
                <a:solidFill>
                  <a:srgbClr val="7030A0"/>
                </a:solidFill>
                <a:latin typeface="Calibri Light" panose="020F0302020204030204"/>
              </a:rPr>
              <a:t>reflectance</a:t>
            </a:r>
            <a:r>
              <a:rPr lang="en-GB" dirty="0">
                <a:solidFill>
                  <a:srgbClr val="000000"/>
                </a:solidFill>
                <a:latin typeface="Calibri Light" panose="020F0302020204030204"/>
              </a:rPr>
              <a:t> </a:t>
            </a:r>
            <a:r>
              <a:rPr lang="en-GB" dirty="0" smtClean="0">
                <a:solidFill>
                  <a:srgbClr val="000000"/>
                </a:solidFill>
                <a:latin typeface="Calibri Light" panose="020F0302020204030204"/>
              </a:rPr>
              <a:t>and </a:t>
            </a:r>
            <a:r>
              <a:rPr lang="en-GB" dirty="0">
                <a:solidFill>
                  <a:srgbClr val="000000"/>
                </a:solidFill>
                <a:latin typeface="Calibri Light" panose="020F0302020204030204"/>
              </a:rPr>
              <a:t>converts it into an electronic signal. This signal is translated into the corresponding concentration of analyte in the bodily fluid tested and the concentration is then printed and/or shown on a LED digital display.</a:t>
            </a:r>
          </a:p>
        </p:txBody>
      </p:sp>
    </p:spTree>
    <p:extLst>
      <p:ext uri="{BB962C8B-B14F-4D97-AF65-F5344CB8AC3E}">
        <p14:creationId xmlns:p14="http://schemas.microsoft.com/office/powerpoint/2010/main" val="1697086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516506"/>
            <a:ext cx="1056847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Wet chemistry analyser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12130" y="1399459"/>
            <a:ext cx="10159978" cy="369332"/>
          </a:xfrm>
          <a:prstGeom prst="rect">
            <a:avLst/>
          </a:prstGeom>
        </p:spPr>
        <p:txBody>
          <a:bodyPr wrap="square">
            <a:spAutoFit/>
          </a:bodyPr>
          <a:lstStyle/>
          <a:p>
            <a:r>
              <a:rPr lang="en-GB" dirty="0">
                <a:solidFill>
                  <a:srgbClr val="000000"/>
                </a:solidFill>
                <a:latin typeface="Calibri Light" panose="020F0302020204030204"/>
              </a:rPr>
              <a:t>The wet chemistry analyser is a </a:t>
            </a:r>
            <a:r>
              <a:rPr lang="en-GB" b="1" dirty="0" smtClean="0">
                <a:solidFill>
                  <a:srgbClr val="7030A0"/>
                </a:solidFill>
                <a:latin typeface="Calibri Light" panose="020F0302020204030204"/>
              </a:rPr>
              <a:t>photometer</a:t>
            </a:r>
            <a:r>
              <a:rPr lang="en-GB" dirty="0" smtClean="0">
                <a:solidFill>
                  <a:srgbClr val="000000"/>
                </a:solidFill>
                <a:latin typeface="Calibri Light" panose="020F0302020204030204"/>
              </a:rPr>
              <a:t>. </a:t>
            </a:r>
            <a:endParaRPr lang="en-GB" dirty="0" smtClean="0">
              <a:latin typeface="+mj-lt"/>
            </a:endParaRPr>
          </a:p>
        </p:txBody>
      </p:sp>
      <p:sp>
        <p:nvSpPr>
          <p:cNvPr id="8" name="Rechthoek 7"/>
          <p:cNvSpPr/>
          <p:nvPr/>
        </p:nvSpPr>
        <p:spPr>
          <a:xfrm>
            <a:off x="435061" y="1898512"/>
            <a:ext cx="10999985" cy="1754326"/>
          </a:xfrm>
          <a:prstGeom prst="rect">
            <a:avLst/>
          </a:prstGeom>
        </p:spPr>
        <p:txBody>
          <a:bodyPr wrap="square">
            <a:spAutoFit/>
          </a:bodyPr>
          <a:lstStyle/>
          <a:p>
            <a:pPr lvl="0"/>
            <a:r>
              <a:rPr lang="en-GB" dirty="0" smtClean="0">
                <a:solidFill>
                  <a:srgbClr val="000000"/>
                </a:solidFill>
                <a:latin typeface="Calibri Light" panose="020F0302020204030204"/>
              </a:rPr>
              <a:t>One </a:t>
            </a:r>
            <a:r>
              <a:rPr lang="en-GB" dirty="0">
                <a:solidFill>
                  <a:srgbClr val="000000"/>
                </a:solidFill>
                <a:latin typeface="Calibri Light" panose="020F0302020204030204"/>
              </a:rPr>
              <a:t>of several or a single colour </a:t>
            </a:r>
            <a:r>
              <a:rPr lang="en-GB" dirty="0" smtClean="0">
                <a:solidFill>
                  <a:srgbClr val="000000"/>
                </a:solidFill>
                <a:latin typeface="Calibri Light" panose="020F0302020204030204"/>
              </a:rPr>
              <a:t>filter is </a:t>
            </a:r>
            <a:r>
              <a:rPr lang="en-GB" dirty="0">
                <a:solidFill>
                  <a:srgbClr val="000000"/>
                </a:solidFill>
                <a:latin typeface="Calibri Light" panose="020F0302020204030204"/>
              </a:rPr>
              <a:t>used to measure the absorption of light in liquid </a:t>
            </a:r>
            <a:r>
              <a:rPr lang="en-GB" dirty="0" smtClean="0">
                <a:solidFill>
                  <a:srgbClr val="000000"/>
                </a:solidFill>
                <a:latin typeface="Calibri Light" panose="020F0302020204030204"/>
              </a:rPr>
              <a:t>samples according </a:t>
            </a:r>
            <a:r>
              <a:rPr lang="en-GB" dirty="0">
                <a:solidFill>
                  <a:srgbClr val="000000"/>
                </a:solidFill>
                <a:latin typeface="Calibri Light" panose="020F0302020204030204"/>
              </a:rPr>
              <a:t>to the </a:t>
            </a:r>
            <a:r>
              <a:rPr lang="en-GB" dirty="0" smtClean="0">
                <a:solidFill>
                  <a:srgbClr val="000000"/>
                </a:solidFill>
                <a:latin typeface="Calibri Light" panose="020F0302020204030204"/>
              </a:rPr>
              <a:t>Beer-Lambert law. The wet </a:t>
            </a:r>
            <a:r>
              <a:rPr lang="en-GB" dirty="0">
                <a:solidFill>
                  <a:srgbClr val="000000"/>
                </a:solidFill>
                <a:latin typeface="Calibri Light" panose="020F0302020204030204"/>
              </a:rPr>
              <a:t>chemistry analyser generally uses a light source </a:t>
            </a:r>
            <a:r>
              <a:rPr lang="en-GB" dirty="0" smtClean="0">
                <a:solidFill>
                  <a:srgbClr val="000000"/>
                </a:solidFill>
                <a:latin typeface="Calibri Light" panose="020F0302020204030204"/>
              </a:rPr>
              <a:t>such as </a:t>
            </a:r>
            <a:r>
              <a:rPr lang="en-GB" dirty="0">
                <a:solidFill>
                  <a:srgbClr val="000000"/>
                </a:solidFill>
                <a:latin typeface="Calibri Light" panose="020F0302020204030204"/>
              </a:rPr>
              <a:t>a halogen lamp with </a:t>
            </a:r>
            <a:r>
              <a:rPr lang="en-GB" dirty="0" smtClean="0">
                <a:solidFill>
                  <a:srgbClr val="000000"/>
                </a:solidFill>
                <a:latin typeface="Calibri Light" panose="020F0302020204030204"/>
              </a:rPr>
              <a:t>filters</a:t>
            </a:r>
            <a:r>
              <a:rPr lang="en-GB" dirty="0">
                <a:solidFill>
                  <a:srgbClr val="000000"/>
                </a:solidFill>
                <a:latin typeface="Calibri Light" panose="020F0302020204030204"/>
              </a:rPr>
              <a:t>. More recent models use </a:t>
            </a:r>
            <a:r>
              <a:rPr lang="en-GB" dirty="0" smtClean="0">
                <a:solidFill>
                  <a:srgbClr val="000000"/>
                </a:solidFill>
                <a:latin typeface="Calibri Light" panose="020F0302020204030204"/>
              </a:rPr>
              <a:t>a single </a:t>
            </a:r>
            <a:r>
              <a:rPr lang="en-GB" dirty="0">
                <a:solidFill>
                  <a:srgbClr val="000000"/>
                </a:solidFill>
                <a:latin typeface="Calibri Light" panose="020F0302020204030204"/>
              </a:rPr>
              <a:t>LED or several LEDs at </a:t>
            </a:r>
            <a:r>
              <a:rPr lang="en-GB" dirty="0" smtClean="0">
                <a:solidFill>
                  <a:srgbClr val="000000"/>
                </a:solidFill>
                <a:latin typeface="Calibri Light" panose="020F0302020204030204"/>
              </a:rPr>
              <a:t>specific </a:t>
            </a:r>
            <a:r>
              <a:rPr lang="en-GB" dirty="0">
                <a:solidFill>
                  <a:srgbClr val="000000"/>
                </a:solidFill>
                <a:latin typeface="Calibri Light" panose="020F0302020204030204"/>
              </a:rPr>
              <a:t>wavelengths. </a:t>
            </a:r>
            <a:r>
              <a:rPr lang="en-GB" dirty="0" smtClean="0">
                <a:solidFill>
                  <a:srgbClr val="000000"/>
                </a:solidFill>
                <a:latin typeface="Calibri Light" panose="020F0302020204030204"/>
              </a:rPr>
              <a:t>Tests performed </a:t>
            </a:r>
            <a:r>
              <a:rPr lang="en-GB" dirty="0">
                <a:solidFill>
                  <a:srgbClr val="000000"/>
                </a:solidFill>
                <a:latin typeface="Calibri Light" panose="020F0302020204030204"/>
              </a:rPr>
              <a:t>on wet chemistry analysers are based on </a:t>
            </a:r>
            <a:r>
              <a:rPr lang="en-GB" dirty="0" smtClean="0">
                <a:solidFill>
                  <a:srgbClr val="000000"/>
                </a:solidFill>
                <a:latin typeface="Calibri Light" panose="020F0302020204030204"/>
              </a:rPr>
              <a:t>the production </a:t>
            </a:r>
            <a:r>
              <a:rPr lang="en-GB" dirty="0">
                <a:solidFill>
                  <a:srgbClr val="000000"/>
                </a:solidFill>
                <a:latin typeface="Calibri Light" panose="020F0302020204030204"/>
              </a:rPr>
              <a:t>of a coloured compound of the analyte </a:t>
            </a:r>
            <a:r>
              <a:rPr lang="en-GB" dirty="0" smtClean="0">
                <a:solidFill>
                  <a:srgbClr val="000000"/>
                </a:solidFill>
                <a:latin typeface="Calibri Light" panose="020F0302020204030204"/>
              </a:rPr>
              <a:t>with specific </a:t>
            </a:r>
            <a:r>
              <a:rPr lang="en-GB" dirty="0">
                <a:solidFill>
                  <a:srgbClr val="000000"/>
                </a:solidFill>
                <a:latin typeface="Calibri Light" panose="020F0302020204030204"/>
              </a:rPr>
              <a:t>reacting reagents. The colour is directly </a:t>
            </a:r>
            <a:r>
              <a:rPr lang="en-GB" dirty="0" smtClean="0">
                <a:solidFill>
                  <a:srgbClr val="000000"/>
                </a:solidFill>
                <a:latin typeface="Calibri Light" panose="020F0302020204030204"/>
              </a:rPr>
              <a:t>proportional to </a:t>
            </a:r>
            <a:r>
              <a:rPr lang="en-GB" dirty="0">
                <a:solidFill>
                  <a:srgbClr val="000000"/>
                </a:solidFill>
                <a:latin typeface="Calibri Light" panose="020F0302020204030204"/>
              </a:rPr>
              <a:t>the concentration of analyte(s) in solution. Typically</a:t>
            </a:r>
            <a:r>
              <a:rPr lang="en-GB" dirty="0" smtClean="0">
                <a:solidFill>
                  <a:srgbClr val="000000"/>
                </a:solidFill>
                <a:latin typeface="Calibri Light" panose="020F0302020204030204"/>
              </a:rPr>
              <a:t>, measurements </a:t>
            </a:r>
            <a:r>
              <a:rPr lang="en-GB" dirty="0">
                <a:solidFill>
                  <a:srgbClr val="000000"/>
                </a:solidFill>
                <a:latin typeface="Calibri Light" panose="020F0302020204030204"/>
              </a:rPr>
              <a:t>are performed between 304 and 670 nm </a:t>
            </a:r>
            <a:r>
              <a:rPr lang="en-GB" dirty="0" smtClean="0">
                <a:solidFill>
                  <a:srgbClr val="000000"/>
                </a:solidFill>
                <a:latin typeface="Calibri Light" panose="020F0302020204030204"/>
              </a:rPr>
              <a:t>or with </a:t>
            </a:r>
            <a:r>
              <a:rPr lang="en-GB" dirty="0">
                <a:solidFill>
                  <a:srgbClr val="000000"/>
                </a:solidFill>
                <a:latin typeface="Calibri Light" panose="020F0302020204030204"/>
              </a:rPr>
              <a:t>additional </a:t>
            </a:r>
            <a:r>
              <a:rPr lang="en-GB" dirty="0" smtClean="0">
                <a:solidFill>
                  <a:srgbClr val="000000"/>
                </a:solidFill>
                <a:latin typeface="Calibri Light" panose="020F0302020204030204"/>
              </a:rPr>
              <a:t>filters</a:t>
            </a:r>
            <a:r>
              <a:rPr lang="en-GB" dirty="0">
                <a:solidFill>
                  <a:srgbClr val="000000"/>
                </a:solidFill>
                <a:latin typeface="Calibri Light" panose="020F0302020204030204"/>
              </a:rPr>
              <a:t>. </a:t>
            </a:r>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57053" y="3782559"/>
            <a:ext cx="7201071" cy="1935801"/>
          </a:xfrm>
          <a:prstGeom prst="rect">
            <a:avLst/>
          </a:prstGeom>
        </p:spPr>
      </p:pic>
      <p:sp>
        <p:nvSpPr>
          <p:cNvPr id="5" name="Rechthoek 4"/>
          <p:cNvSpPr/>
          <p:nvPr/>
        </p:nvSpPr>
        <p:spPr>
          <a:xfrm>
            <a:off x="1628602" y="5919968"/>
            <a:ext cx="5257971" cy="369332"/>
          </a:xfrm>
          <a:prstGeom prst="rect">
            <a:avLst/>
          </a:prstGeom>
        </p:spPr>
        <p:txBody>
          <a:bodyPr wrap="square">
            <a:spAutoFit/>
          </a:bodyPr>
          <a:lstStyle/>
          <a:p>
            <a:pPr algn="ctr"/>
            <a:r>
              <a:rPr lang="en-GB" b="1" i="1" dirty="0" smtClean="0">
                <a:solidFill>
                  <a:srgbClr val="000000"/>
                </a:solidFill>
                <a:latin typeface="Calibri Light" panose="020F0302020204030204"/>
              </a:rPr>
              <a:t>Basic components of a photometer</a:t>
            </a:r>
            <a:endParaRPr lang="en-GB" b="1" i="1" dirty="0"/>
          </a:p>
        </p:txBody>
      </p:sp>
      <p:sp>
        <p:nvSpPr>
          <p:cNvPr id="9" name="Rechthoek 8"/>
          <p:cNvSpPr/>
          <p:nvPr/>
        </p:nvSpPr>
        <p:spPr>
          <a:xfrm>
            <a:off x="9363076" y="3894817"/>
            <a:ext cx="2039328" cy="2031325"/>
          </a:xfrm>
          <a:prstGeom prst="rect">
            <a:avLst/>
          </a:prstGeom>
          <a:solidFill>
            <a:schemeClr val="bg2"/>
          </a:solidFill>
          <a:ln>
            <a:solidFill>
              <a:srgbClr val="7030A0"/>
            </a:solidFill>
          </a:ln>
        </p:spPr>
        <p:txBody>
          <a:bodyPr wrap="square">
            <a:spAutoFit/>
          </a:bodyPr>
          <a:lstStyle/>
          <a:p>
            <a:pPr algn="ctr"/>
            <a:r>
              <a:rPr lang="en-GB" dirty="0">
                <a:latin typeface="+mj-lt"/>
              </a:rPr>
              <a:t>Only staff trained and authorized to use the wet chemistry</a:t>
            </a:r>
          </a:p>
          <a:p>
            <a:pPr algn="ctr"/>
            <a:r>
              <a:rPr lang="en-GB" dirty="0">
                <a:latin typeface="+mj-lt"/>
              </a:rPr>
              <a:t>analyser are allowed to operate the instrument.</a:t>
            </a:r>
          </a:p>
        </p:txBody>
      </p:sp>
    </p:spTree>
    <p:extLst>
      <p:ext uri="{BB962C8B-B14F-4D97-AF65-F5344CB8AC3E}">
        <p14:creationId xmlns:p14="http://schemas.microsoft.com/office/powerpoint/2010/main" val="3790815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a:ext>
            </a:extLst>
          </a:blip>
          <a:srcRect l="4052" t="12121" r="4393" b="10841"/>
          <a:stretch/>
        </p:blipFill>
        <p:spPr>
          <a:xfrm>
            <a:off x="6826935" y="3108705"/>
            <a:ext cx="5019624" cy="3167726"/>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Immuno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chemistry analyser</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30" y="1436256"/>
            <a:ext cx="11315896" cy="646331"/>
          </a:xfrm>
          <a:prstGeom prst="rect">
            <a:avLst/>
          </a:prstGeom>
        </p:spPr>
        <p:txBody>
          <a:bodyPr wrap="square">
            <a:spAutoFit/>
          </a:bodyPr>
          <a:lstStyle/>
          <a:p>
            <a:pPr lvl="0"/>
            <a:r>
              <a:rPr lang="en-GB" dirty="0" smtClean="0">
                <a:solidFill>
                  <a:srgbClr val="000000"/>
                </a:solidFill>
                <a:latin typeface="Calibri Light" panose="020F0302020204030204"/>
              </a:rPr>
              <a:t>Immunochemistry involves </a:t>
            </a:r>
            <a:r>
              <a:rPr lang="en-GB" dirty="0">
                <a:solidFill>
                  <a:srgbClr val="000000"/>
                </a:solidFill>
                <a:latin typeface="Calibri Light" panose="020F0302020204030204"/>
              </a:rPr>
              <a:t>the study of the molecular mechanisms underlying </a:t>
            </a:r>
            <a:r>
              <a:rPr lang="en-GB" b="1" dirty="0">
                <a:solidFill>
                  <a:srgbClr val="7030A0"/>
                </a:solidFill>
                <a:latin typeface="Calibri Light" panose="020F0302020204030204"/>
              </a:rPr>
              <a:t>the function of the immune system</a:t>
            </a:r>
            <a:r>
              <a:rPr lang="en-GB" dirty="0">
                <a:solidFill>
                  <a:srgbClr val="000000"/>
                </a:solidFill>
                <a:latin typeface="Calibri Light" panose="020F0302020204030204"/>
              </a:rPr>
              <a:t>, especially the nature of antibodies, antigens and their </a:t>
            </a:r>
            <a:r>
              <a:rPr lang="en-GB" dirty="0" smtClean="0">
                <a:solidFill>
                  <a:srgbClr val="000000"/>
                </a:solidFill>
                <a:latin typeface="Calibri Light" panose="020F0302020204030204"/>
              </a:rPr>
              <a:t>interactions.</a:t>
            </a:r>
            <a:endParaRPr lang="en-GB" dirty="0">
              <a:solidFill>
                <a:srgbClr val="000000"/>
              </a:solidFill>
              <a:latin typeface="Calibri Light" panose="020F0302020204030204"/>
            </a:endParaRPr>
          </a:p>
        </p:txBody>
      </p:sp>
      <p:sp>
        <p:nvSpPr>
          <p:cNvPr id="8" name="Rechthoek 7"/>
          <p:cNvSpPr/>
          <p:nvPr/>
        </p:nvSpPr>
        <p:spPr>
          <a:xfrm>
            <a:off x="467704" y="2234008"/>
            <a:ext cx="11148563" cy="646331"/>
          </a:xfrm>
          <a:prstGeom prst="rect">
            <a:avLst/>
          </a:prstGeom>
        </p:spPr>
        <p:txBody>
          <a:bodyPr wrap="square">
            <a:spAutoFit/>
          </a:bodyPr>
          <a:lstStyle/>
          <a:p>
            <a:pPr lvl="0"/>
            <a:r>
              <a:rPr lang="en-GB" dirty="0">
                <a:solidFill>
                  <a:srgbClr val="000000"/>
                </a:solidFill>
                <a:latin typeface="Calibri Light" panose="020F0302020204030204"/>
              </a:rPr>
              <a:t>Immunochemistry analyzers </a:t>
            </a:r>
            <a:r>
              <a:rPr lang="en-GB" dirty="0" smtClean="0">
                <a:solidFill>
                  <a:srgbClr val="000000"/>
                </a:solidFill>
                <a:latin typeface="Calibri Light" panose="020F0302020204030204"/>
              </a:rPr>
              <a:t>automatically </a:t>
            </a:r>
            <a:r>
              <a:rPr lang="en-GB" dirty="0">
                <a:solidFill>
                  <a:srgbClr val="000000"/>
                </a:solidFill>
                <a:latin typeface="Calibri Light" panose="020F0302020204030204"/>
              </a:rPr>
              <a:t>run tests on samples from patients to detect any number of </a:t>
            </a:r>
            <a:r>
              <a:rPr lang="en-GB" b="1" dirty="0">
                <a:solidFill>
                  <a:srgbClr val="7030A0"/>
                </a:solidFill>
                <a:latin typeface="Calibri Light" panose="020F0302020204030204"/>
              </a:rPr>
              <a:t>biologically active </a:t>
            </a:r>
            <a:r>
              <a:rPr lang="en-GB" b="1" dirty="0" smtClean="0">
                <a:solidFill>
                  <a:srgbClr val="7030A0"/>
                </a:solidFill>
                <a:latin typeface="Calibri Light" panose="020F0302020204030204"/>
              </a:rPr>
              <a:t>substances</a:t>
            </a:r>
            <a:r>
              <a:rPr lang="en-GB" dirty="0" smtClean="0">
                <a:solidFill>
                  <a:srgbClr val="000000"/>
                </a:solidFill>
                <a:latin typeface="Calibri Light" panose="020F0302020204030204"/>
              </a:rPr>
              <a:t>, such as </a:t>
            </a:r>
            <a:r>
              <a:rPr lang="en-GB" b="1" dirty="0" smtClean="0">
                <a:solidFill>
                  <a:srgbClr val="7030A0"/>
                </a:solidFill>
                <a:latin typeface="Calibri Light" panose="020F0302020204030204"/>
              </a:rPr>
              <a:t>hormones</a:t>
            </a:r>
            <a:r>
              <a:rPr lang="en-GB" dirty="0" smtClean="0">
                <a:solidFill>
                  <a:srgbClr val="000000"/>
                </a:solidFill>
                <a:latin typeface="Calibri Light" panose="020F0302020204030204"/>
              </a:rPr>
              <a:t> and </a:t>
            </a:r>
            <a:r>
              <a:rPr lang="en-GB" b="1" dirty="0" smtClean="0">
                <a:solidFill>
                  <a:srgbClr val="7030A0"/>
                </a:solidFill>
                <a:latin typeface="Calibri Light" panose="020F0302020204030204"/>
              </a:rPr>
              <a:t>vitamins</a:t>
            </a:r>
            <a:r>
              <a:rPr lang="en-GB" dirty="0" smtClean="0">
                <a:solidFill>
                  <a:srgbClr val="000000"/>
                </a:solidFill>
                <a:latin typeface="Calibri Light" panose="020F0302020204030204"/>
              </a:rPr>
              <a:t>, testing for e.g. cancer</a:t>
            </a:r>
            <a:r>
              <a:rPr lang="en-GB" dirty="0">
                <a:solidFill>
                  <a:srgbClr val="000000"/>
                </a:solidFill>
                <a:latin typeface="Calibri Light" panose="020F0302020204030204"/>
              </a:rPr>
              <a:t>, hepatitis, </a:t>
            </a:r>
            <a:r>
              <a:rPr lang="en-GB" dirty="0" smtClean="0">
                <a:solidFill>
                  <a:srgbClr val="000000"/>
                </a:solidFill>
                <a:latin typeface="Calibri Light" panose="020F0302020204030204"/>
              </a:rPr>
              <a:t>fertility </a:t>
            </a:r>
            <a:r>
              <a:rPr lang="en-GB" dirty="0">
                <a:solidFill>
                  <a:srgbClr val="000000"/>
                </a:solidFill>
                <a:latin typeface="Calibri Light" panose="020F0302020204030204"/>
              </a:rPr>
              <a:t>problems, </a:t>
            </a:r>
            <a:r>
              <a:rPr lang="en-GB" dirty="0" smtClean="0">
                <a:solidFill>
                  <a:srgbClr val="000000"/>
                </a:solidFill>
                <a:latin typeface="Calibri Light" panose="020F0302020204030204"/>
              </a:rPr>
              <a:t>etc. </a:t>
            </a:r>
          </a:p>
        </p:txBody>
      </p:sp>
      <p:sp>
        <p:nvSpPr>
          <p:cNvPr id="3" name="Rechthoek 2"/>
          <p:cNvSpPr/>
          <p:nvPr/>
        </p:nvSpPr>
        <p:spPr>
          <a:xfrm>
            <a:off x="476249" y="3068438"/>
            <a:ext cx="7440163" cy="646331"/>
          </a:xfrm>
          <a:prstGeom prst="rect">
            <a:avLst/>
          </a:prstGeom>
        </p:spPr>
        <p:txBody>
          <a:bodyPr wrap="square">
            <a:spAutoFit/>
          </a:bodyPr>
          <a:lstStyle/>
          <a:p>
            <a:r>
              <a:rPr lang="en-GB" dirty="0" smtClean="0">
                <a:latin typeface="+mj-lt"/>
              </a:rPr>
              <a:t>Immuno chemistry analysers are special, because they test for substances with a </a:t>
            </a:r>
            <a:r>
              <a:rPr lang="en-GB" b="1" dirty="0" smtClean="0">
                <a:solidFill>
                  <a:srgbClr val="7030A0"/>
                </a:solidFill>
                <a:latin typeface="+mj-lt"/>
              </a:rPr>
              <a:t>1000 - 1,000,000 times lower concentration </a:t>
            </a:r>
            <a:r>
              <a:rPr lang="en-GB" dirty="0" smtClean="0">
                <a:latin typeface="+mj-lt"/>
              </a:rPr>
              <a:t>than chemistry analysers. </a:t>
            </a:r>
            <a:endParaRPr lang="en-GB" dirty="0">
              <a:latin typeface="+mj-lt"/>
            </a:endParaRPr>
          </a:p>
        </p:txBody>
      </p:sp>
      <p:sp>
        <p:nvSpPr>
          <p:cNvPr id="4" name="Rechthoek 3"/>
          <p:cNvSpPr/>
          <p:nvPr/>
        </p:nvSpPr>
        <p:spPr>
          <a:xfrm>
            <a:off x="412130" y="3906687"/>
            <a:ext cx="6712029" cy="923330"/>
          </a:xfrm>
          <a:prstGeom prst="rect">
            <a:avLst/>
          </a:prstGeom>
        </p:spPr>
        <p:txBody>
          <a:bodyPr wrap="square">
            <a:spAutoFit/>
          </a:bodyPr>
          <a:lstStyle/>
          <a:p>
            <a:r>
              <a:rPr lang="en-GB" dirty="0">
                <a:latin typeface="+mj-lt"/>
              </a:rPr>
              <a:t>There are many varieties of immunochemistry analyzers available, including several benchtop </a:t>
            </a:r>
            <a:r>
              <a:rPr lang="en-GB" dirty="0" smtClean="0">
                <a:latin typeface="+mj-lt"/>
              </a:rPr>
              <a:t>models</a:t>
            </a:r>
            <a:r>
              <a:rPr lang="en-GB" dirty="0">
                <a:latin typeface="+mj-lt"/>
              </a:rPr>
              <a:t>. Prices for purchase </a:t>
            </a:r>
            <a:r>
              <a:rPr lang="en-GB" dirty="0" smtClean="0">
                <a:latin typeface="+mj-lt"/>
              </a:rPr>
              <a:t>are from 18,000 USD to 100,000+ USD. </a:t>
            </a:r>
            <a:endParaRPr lang="en-GB" dirty="0">
              <a:latin typeface="+mj-lt"/>
            </a:endParaRPr>
          </a:p>
        </p:txBody>
      </p:sp>
    </p:spTree>
    <p:extLst>
      <p:ext uri="{BB962C8B-B14F-4D97-AF65-F5344CB8AC3E}">
        <p14:creationId xmlns:p14="http://schemas.microsoft.com/office/powerpoint/2010/main" val="3423901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516506"/>
            <a:ext cx="1056847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Maintenance of chemistry analysers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30" y="1360546"/>
            <a:ext cx="11166128" cy="923330"/>
          </a:xfrm>
          <a:prstGeom prst="rect">
            <a:avLst/>
          </a:prstGeom>
        </p:spPr>
        <p:txBody>
          <a:bodyPr wrap="square">
            <a:spAutoFit/>
          </a:bodyPr>
          <a:lstStyle/>
          <a:p>
            <a:pPr lvl="0"/>
            <a:r>
              <a:rPr lang="en-GB" dirty="0" smtClean="0">
                <a:solidFill>
                  <a:srgbClr val="000000"/>
                </a:solidFill>
                <a:latin typeface="Calibri Light" panose="020F0302020204030204"/>
              </a:rPr>
              <a:t>Chemistry </a:t>
            </a:r>
            <a:r>
              <a:rPr lang="en-GB" dirty="0">
                <a:solidFill>
                  <a:srgbClr val="000000"/>
                </a:solidFill>
                <a:latin typeface="Calibri Light" panose="020F0302020204030204"/>
              </a:rPr>
              <a:t>analysers require minimal maintenance and automatically perform self-calibration routines. The guidelines below are general procedures applicable to most instruments. Always carefully follow the manufacturer’s instructions for calibration, regular servicing and maintenance of </a:t>
            </a:r>
            <a:r>
              <a:rPr lang="en-GB" dirty="0" smtClean="0">
                <a:solidFill>
                  <a:srgbClr val="000000"/>
                </a:solidFill>
                <a:latin typeface="Calibri Light" panose="020F0302020204030204"/>
              </a:rPr>
              <a:t>an </a:t>
            </a:r>
            <a:r>
              <a:rPr lang="en-GB" dirty="0">
                <a:solidFill>
                  <a:srgbClr val="000000"/>
                </a:solidFill>
                <a:latin typeface="Calibri Light" panose="020F0302020204030204"/>
              </a:rPr>
              <a:t>analyser.</a:t>
            </a:r>
          </a:p>
        </p:txBody>
      </p:sp>
      <p:sp>
        <p:nvSpPr>
          <p:cNvPr id="10" name="Rechthoek 9"/>
          <p:cNvSpPr/>
          <p:nvPr/>
        </p:nvSpPr>
        <p:spPr>
          <a:xfrm>
            <a:off x="467704" y="2425445"/>
            <a:ext cx="9531429" cy="2585323"/>
          </a:xfrm>
          <a:prstGeom prst="rect">
            <a:avLst/>
          </a:prstGeom>
        </p:spPr>
        <p:txBody>
          <a:bodyPr wrap="square">
            <a:spAutoFit/>
          </a:bodyPr>
          <a:lstStyle/>
          <a:p>
            <a:pPr lvl="0"/>
            <a:r>
              <a:rPr lang="en-GB" b="1" dirty="0">
                <a:solidFill>
                  <a:srgbClr val="7030A0"/>
                </a:solidFill>
                <a:latin typeface="Calibri Light" panose="020F0302020204030204"/>
              </a:rPr>
              <a:t>Frequency: </a:t>
            </a:r>
            <a:r>
              <a:rPr lang="en-GB" b="1" dirty="0" smtClean="0">
                <a:solidFill>
                  <a:srgbClr val="7030A0"/>
                </a:solidFill>
                <a:latin typeface="Calibri Light" panose="020F0302020204030204"/>
              </a:rPr>
              <a:t>Daily (user)</a:t>
            </a:r>
            <a:endParaRPr lang="en-GB" b="1" dirty="0">
              <a:solidFill>
                <a:srgbClr val="7030A0"/>
              </a:solidFill>
              <a:latin typeface="Calibri Light" panose="020F0302020204030204"/>
            </a:endParaRPr>
          </a:p>
          <a:p>
            <a:pPr lvl="0"/>
            <a:r>
              <a:rPr lang="en-GB" dirty="0">
                <a:solidFill>
                  <a:srgbClr val="000000"/>
                </a:solidFill>
                <a:latin typeface="Calibri Light" panose="020F0302020204030204"/>
              </a:rPr>
              <a:t>1. Any spill on, or around the instrument should be cleaned immediately.</a:t>
            </a:r>
          </a:p>
          <a:p>
            <a:pPr lvl="0"/>
            <a:r>
              <a:rPr lang="en-GB" dirty="0">
                <a:solidFill>
                  <a:srgbClr val="000000"/>
                </a:solidFill>
                <a:latin typeface="Calibri Light" panose="020F0302020204030204"/>
              </a:rPr>
              <a:t>2. At the end of the day, disconnect the power source by switching off at the wall socket if applicable and removing the plug or disconnecting the battery terminals.</a:t>
            </a:r>
          </a:p>
          <a:p>
            <a:pPr lvl="0"/>
            <a:r>
              <a:rPr lang="en-GB" dirty="0">
                <a:solidFill>
                  <a:srgbClr val="000000"/>
                </a:solidFill>
                <a:latin typeface="Calibri Light" panose="020F0302020204030204"/>
              </a:rPr>
              <a:t>3. For dry chemistry analysers: </a:t>
            </a:r>
            <a:r>
              <a:rPr lang="en-GB" dirty="0" smtClean="0">
                <a:solidFill>
                  <a:srgbClr val="000000"/>
                </a:solidFill>
                <a:latin typeface="Calibri Light" panose="020F0302020204030204"/>
              </a:rPr>
              <a:t>do </a:t>
            </a:r>
            <a:r>
              <a:rPr lang="en-GB" dirty="0">
                <a:solidFill>
                  <a:srgbClr val="000000"/>
                </a:solidFill>
                <a:latin typeface="Calibri Light" panose="020F0302020204030204"/>
              </a:rPr>
              <a:t>not leave test strips in the instrument. Regularly clean the window or compartment where test strips are inserted and keep it closed. Use a soft, clean damp swab.</a:t>
            </a:r>
          </a:p>
          <a:p>
            <a:pPr lvl="0"/>
            <a:r>
              <a:rPr lang="en-GB" dirty="0">
                <a:solidFill>
                  <a:srgbClr val="000000"/>
                </a:solidFill>
                <a:latin typeface="Calibri Light" panose="020F0302020204030204"/>
              </a:rPr>
              <a:t>4. For wet chemistry analysers: Keep the sample chamber empty and closed when not in use.</a:t>
            </a:r>
          </a:p>
          <a:p>
            <a:pPr lvl="0"/>
            <a:r>
              <a:rPr lang="en-GB" dirty="0">
                <a:solidFill>
                  <a:srgbClr val="000000"/>
                </a:solidFill>
                <a:latin typeface="Calibri Light" panose="020F0302020204030204"/>
              </a:rPr>
              <a:t>5. Cover the instrument after use.</a:t>
            </a:r>
          </a:p>
          <a:p>
            <a:pPr lvl="0"/>
            <a:r>
              <a:rPr lang="en-GB" dirty="0">
                <a:solidFill>
                  <a:srgbClr val="000000"/>
                </a:solidFill>
                <a:latin typeface="Calibri Light" panose="020F0302020204030204"/>
              </a:rPr>
              <a:t>6. Store appropriately away from dust.</a:t>
            </a:r>
          </a:p>
        </p:txBody>
      </p:sp>
      <p:sp>
        <p:nvSpPr>
          <p:cNvPr id="3" name="Rechthoek 2"/>
          <p:cNvSpPr/>
          <p:nvPr/>
        </p:nvSpPr>
        <p:spPr>
          <a:xfrm>
            <a:off x="476250" y="5277297"/>
            <a:ext cx="10926154" cy="646331"/>
          </a:xfrm>
          <a:prstGeom prst="rect">
            <a:avLst/>
          </a:prstGeom>
          <a:solidFill>
            <a:schemeClr val="bg2"/>
          </a:solidFill>
          <a:ln>
            <a:solidFill>
              <a:srgbClr val="7030A0"/>
            </a:solidFill>
          </a:ln>
        </p:spPr>
        <p:txBody>
          <a:bodyPr wrap="square">
            <a:spAutoFit/>
          </a:bodyPr>
          <a:lstStyle/>
          <a:p>
            <a:pPr algn="ctr"/>
            <a:r>
              <a:rPr lang="en-GB" dirty="0" smtClean="0">
                <a:solidFill>
                  <a:srgbClr val="000000"/>
                </a:solidFill>
                <a:latin typeface="Calibri Light" panose="020F0302020204030204"/>
              </a:rPr>
              <a:t>this and next slides are here to demonstrate that general knowledge of equipment maintenance plus and </a:t>
            </a:r>
            <a:r>
              <a:rPr lang="en-GB" b="1" dirty="0" smtClean="0">
                <a:solidFill>
                  <a:srgbClr val="000000"/>
                </a:solidFill>
                <a:latin typeface="Calibri Light" panose="020F0302020204030204"/>
              </a:rPr>
              <a:t>understanding of the nature of a device </a:t>
            </a:r>
            <a:r>
              <a:rPr lang="en-GB" dirty="0" smtClean="0">
                <a:solidFill>
                  <a:srgbClr val="000000"/>
                </a:solidFill>
                <a:latin typeface="Calibri Light" panose="020F0302020204030204"/>
              </a:rPr>
              <a:t>are a very large part of being able to do competent equipment maintenance. </a:t>
            </a:r>
            <a:endParaRPr lang="en-GB" dirty="0"/>
          </a:p>
        </p:txBody>
      </p:sp>
    </p:spTree>
    <p:extLst>
      <p:ext uri="{BB962C8B-B14F-4D97-AF65-F5344CB8AC3E}">
        <p14:creationId xmlns:p14="http://schemas.microsoft.com/office/powerpoint/2010/main" val="4056807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516506"/>
            <a:ext cx="1056847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Maintenance of chemistry analysers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76249" y="1501913"/>
            <a:ext cx="11309351" cy="4539704"/>
          </a:xfrm>
          <a:prstGeom prst="rect">
            <a:avLst/>
          </a:prstGeom>
        </p:spPr>
        <p:txBody>
          <a:bodyPr wrap="square">
            <a:spAutoFit/>
          </a:bodyPr>
          <a:lstStyle/>
          <a:p>
            <a:pPr>
              <a:spcBef>
                <a:spcPts val="600"/>
              </a:spcBef>
            </a:pPr>
            <a:r>
              <a:rPr lang="en-GB" b="1" dirty="0" smtClean="0">
                <a:solidFill>
                  <a:srgbClr val="7030A0"/>
                </a:solidFill>
                <a:latin typeface="Calibri Light" panose="020F0302020204030204"/>
              </a:rPr>
              <a:t>Frequency</a:t>
            </a:r>
            <a:r>
              <a:rPr lang="en-GB" b="1" dirty="0">
                <a:solidFill>
                  <a:srgbClr val="7030A0"/>
                </a:solidFill>
                <a:latin typeface="Calibri Light" panose="020F0302020204030204"/>
              </a:rPr>
              <a:t>: </a:t>
            </a:r>
            <a:r>
              <a:rPr lang="en-GB" b="1" dirty="0" smtClean="0">
                <a:solidFill>
                  <a:srgbClr val="7030A0"/>
                </a:solidFill>
                <a:latin typeface="Calibri Light" panose="020F0302020204030204"/>
              </a:rPr>
              <a:t>Monthly (user)</a:t>
            </a:r>
            <a:endParaRPr lang="en-GB" b="1" dirty="0">
              <a:solidFill>
                <a:srgbClr val="7030A0"/>
              </a:solidFill>
              <a:latin typeface="Calibri Light" panose="020F0302020204030204"/>
            </a:endParaRPr>
          </a:p>
          <a:p>
            <a:pPr>
              <a:spcBef>
                <a:spcPts val="600"/>
              </a:spcBef>
            </a:pPr>
            <a:r>
              <a:rPr lang="en-GB" dirty="0">
                <a:solidFill>
                  <a:srgbClr val="000000"/>
                </a:solidFill>
                <a:latin typeface="Calibri Light" panose="020F0302020204030204"/>
              </a:rPr>
              <a:t>The window and/or front surface of the </a:t>
            </a:r>
            <a:r>
              <a:rPr lang="en-GB" dirty="0" smtClean="0">
                <a:solidFill>
                  <a:srgbClr val="000000"/>
                </a:solidFill>
                <a:latin typeface="Calibri Light" panose="020F0302020204030204"/>
              </a:rPr>
              <a:t>photodetector should </a:t>
            </a:r>
            <a:r>
              <a:rPr lang="en-GB" dirty="0">
                <a:solidFill>
                  <a:srgbClr val="000000"/>
                </a:solidFill>
                <a:latin typeface="Calibri Light" panose="020F0302020204030204"/>
              </a:rPr>
              <a:t>be inspected and cleaned with lens tissue.</a:t>
            </a:r>
          </a:p>
          <a:p>
            <a:endParaRPr lang="en-GB" sz="2800" dirty="0" smtClean="0">
              <a:solidFill>
                <a:srgbClr val="000000"/>
              </a:solidFill>
              <a:latin typeface="Calibri Light" panose="020F0302020204030204"/>
            </a:endParaRPr>
          </a:p>
          <a:p>
            <a:r>
              <a:rPr lang="en-GB" b="1" dirty="0" smtClean="0">
                <a:solidFill>
                  <a:srgbClr val="7030A0"/>
                </a:solidFill>
                <a:latin typeface="Calibri Light" panose="020F0302020204030204"/>
              </a:rPr>
              <a:t>Frequency</a:t>
            </a:r>
            <a:r>
              <a:rPr lang="en-GB" b="1" dirty="0">
                <a:solidFill>
                  <a:srgbClr val="7030A0"/>
                </a:solidFill>
                <a:latin typeface="Calibri Light" panose="020F0302020204030204"/>
              </a:rPr>
              <a:t>: Every six </a:t>
            </a:r>
            <a:r>
              <a:rPr lang="en-GB" b="1" dirty="0" smtClean="0">
                <a:solidFill>
                  <a:srgbClr val="7030A0"/>
                </a:solidFill>
                <a:latin typeface="Calibri Light" panose="020F0302020204030204"/>
              </a:rPr>
              <a:t>months (user or BMET)</a:t>
            </a:r>
          </a:p>
          <a:p>
            <a:endParaRPr lang="en-GB" sz="400" b="1" dirty="0">
              <a:solidFill>
                <a:srgbClr val="7030A0"/>
              </a:solidFill>
              <a:latin typeface="Calibri Light" panose="020F0302020204030204"/>
            </a:endParaRPr>
          </a:p>
          <a:p>
            <a:pPr>
              <a:buAutoNum type="arabicPeriod"/>
              <a:tabLst>
                <a:tab pos="169863" algn="l"/>
              </a:tabLst>
            </a:pPr>
            <a:r>
              <a:rPr lang="en-GB" dirty="0" smtClean="0">
                <a:latin typeface="Calibri Light" panose="020F0302020204030204"/>
              </a:rPr>
              <a:t> </a:t>
            </a:r>
            <a:r>
              <a:rPr lang="en-GB" b="1" dirty="0" smtClean="0">
                <a:solidFill>
                  <a:srgbClr val="7030A0"/>
                </a:solidFill>
                <a:latin typeface="Calibri Light" panose="020F0302020204030204"/>
              </a:rPr>
              <a:t>Inspect</a:t>
            </a:r>
            <a:r>
              <a:rPr lang="en-GB" dirty="0" smtClean="0">
                <a:latin typeface="Calibri Light" panose="020F0302020204030204"/>
              </a:rPr>
              <a:t> </a:t>
            </a:r>
            <a:r>
              <a:rPr lang="en-GB" dirty="0">
                <a:latin typeface="Calibri Light" panose="020F0302020204030204"/>
              </a:rPr>
              <a:t>the instrument visually to verify the </a:t>
            </a:r>
            <a:r>
              <a:rPr lang="en-GB" dirty="0" smtClean="0">
                <a:latin typeface="Calibri Light" panose="020F0302020204030204"/>
              </a:rPr>
              <a:t>integrity of </a:t>
            </a:r>
            <a:r>
              <a:rPr lang="en-GB" dirty="0">
                <a:latin typeface="Calibri Light" panose="020F0302020204030204"/>
              </a:rPr>
              <a:t>its </a:t>
            </a:r>
            <a:r>
              <a:rPr lang="en-GB" dirty="0" smtClean="0">
                <a:latin typeface="Calibri Light" panose="020F0302020204030204"/>
              </a:rPr>
              <a:t>components. </a:t>
            </a:r>
            <a:endParaRPr lang="en-GB" dirty="0">
              <a:latin typeface="Calibri Light" panose="020F0302020204030204"/>
            </a:endParaRPr>
          </a:p>
          <a:p>
            <a:pPr>
              <a:buAutoNum type="arabicPeriod"/>
              <a:tabLst>
                <a:tab pos="169863" algn="l"/>
              </a:tabLst>
            </a:pPr>
            <a:r>
              <a:rPr lang="en-GB" dirty="0" smtClean="0">
                <a:latin typeface="Calibri Light" panose="020F0302020204030204"/>
              </a:rPr>
              <a:t> </a:t>
            </a:r>
            <a:r>
              <a:rPr lang="en-GB" b="1" dirty="0" smtClean="0">
                <a:solidFill>
                  <a:srgbClr val="7030A0"/>
                </a:solidFill>
                <a:latin typeface="Calibri Light" panose="020F0302020204030204"/>
              </a:rPr>
              <a:t>Verify</a:t>
            </a:r>
            <a:r>
              <a:rPr lang="en-GB" dirty="0" smtClean="0">
                <a:latin typeface="Calibri Light" panose="020F0302020204030204"/>
              </a:rPr>
              <a:t> </a:t>
            </a:r>
            <a:r>
              <a:rPr lang="en-GB" dirty="0" smtClean="0">
                <a:solidFill>
                  <a:srgbClr val="000000"/>
                </a:solidFill>
                <a:latin typeface="Calibri Light" panose="020F0302020204030204"/>
              </a:rPr>
              <a:t>that </a:t>
            </a:r>
            <a:r>
              <a:rPr lang="en-GB" dirty="0">
                <a:solidFill>
                  <a:srgbClr val="000000"/>
                </a:solidFill>
                <a:latin typeface="Calibri Light" panose="020F0302020204030204"/>
              </a:rPr>
              <a:t>the buttons or control switches </a:t>
            </a:r>
            <a:r>
              <a:rPr lang="en-GB" dirty="0" smtClean="0">
                <a:solidFill>
                  <a:srgbClr val="000000"/>
                </a:solidFill>
                <a:latin typeface="Calibri Light" panose="020F0302020204030204"/>
              </a:rPr>
              <a:t>and mechanical </a:t>
            </a:r>
            <a:r>
              <a:rPr lang="en-GB" dirty="0">
                <a:solidFill>
                  <a:srgbClr val="000000"/>
                </a:solidFill>
                <a:latin typeface="Calibri Light" panose="020F0302020204030204"/>
              </a:rPr>
              <a:t>closures are mounted </a:t>
            </a:r>
            <a:r>
              <a:rPr lang="en-GB" dirty="0" smtClean="0">
                <a:solidFill>
                  <a:srgbClr val="000000"/>
                </a:solidFill>
                <a:latin typeface="Calibri Light" panose="020F0302020204030204"/>
              </a:rPr>
              <a:t>firmly </a:t>
            </a:r>
            <a:r>
              <a:rPr lang="en-GB" dirty="0">
                <a:solidFill>
                  <a:srgbClr val="000000"/>
                </a:solidFill>
                <a:latin typeface="Calibri Light" panose="020F0302020204030204"/>
              </a:rPr>
              <a:t>and that </a:t>
            </a:r>
            <a:r>
              <a:rPr lang="en-GB" dirty="0" smtClean="0">
                <a:solidFill>
                  <a:srgbClr val="000000"/>
                </a:solidFill>
                <a:latin typeface="Calibri Light" panose="020F0302020204030204"/>
              </a:rPr>
              <a:t>their labels </a:t>
            </a:r>
            <a:r>
              <a:rPr lang="en-GB" dirty="0">
                <a:solidFill>
                  <a:srgbClr val="000000"/>
                </a:solidFill>
                <a:latin typeface="Calibri Light" panose="020F0302020204030204"/>
              </a:rPr>
              <a:t>are clear.</a:t>
            </a:r>
          </a:p>
          <a:p>
            <a:pPr>
              <a:tabLst>
                <a:tab pos="169863" algn="l"/>
              </a:tabLst>
            </a:pPr>
            <a:r>
              <a:rPr lang="en-GB" dirty="0">
                <a:solidFill>
                  <a:srgbClr val="000000"/>
                </a:solidFill>
                <a:latin typeface="Calibri Light" panose="020F0302020204030204"/>
              </a:rPr>
              <a:t>3.</a:t>
            </a:r>
            <a:r>
              <a:rPr lang="en-GB" b="1" dirty="0">
                <a:solidFill>
                  <a:srgbClr val="7030A0"/>
                </a:solidFill>
                <a:latin typeface="Calibri Light" panose="020F0302020204030204"/>
              </a:rPr>
              <a:t> Ensure </a:t>
            </a:r>
            <a:r>
              <a:rPr lang="en-GB" dirty="0">
                <a:solidFill>
                  <a:srgbClr val="000000"/>
                </a:solidFill>
                <a:latin typeface="Calibri Light" panose="020F0302020204030204"/>
              </a:rPr>
              <a:t>that all the accessories are clean and intact.</a:t>
            </a:r>
          </a:p>
          <a:p>
            <a:pPr>
              <a:tabLst>
                <a:tab pos="169863" algn="l"/>
              </a:tabLst>
            </a:pPr>
            <a:r>
              <a:rPr lang="en-GB" dirty="0">
                <a:solidFill>
                  <a:srgbClr val="000000"/>
                </a:solidFill>
                <a:latin typeface="Calibri Light" panose="020F0302020204030204"/>
              </a:rPr>
              <a:t>4. </a:t>
            </a:r>
            <a:r>
              <a:rPr lang="en-GB" b="1" dirty="0">
                <a:solidFill>
                  <a:srgbClr val="7030A0"/>
                </a:solidFill>
                <a:latin typeface="Calibri Light" panose="020F0302020204030204"/>
              </a:rPr>
              <a:t>Check</a:t>
            </a:r>
            <a:r>
              <a:rPr lang="en-GB" dirty="0">
                <a:solidFill>
                  <a:srgbClr val="000000"/>
                </a:solidFill>
                <a:latin typeface="Calibri Light" panose="020F0302020204030204"/>
              </a:rPr>
              <a:t> the adjustment and condition of nuts, bolts </a:t>
            </a:r>
            <a:r>
              <a:rPr lang="en-GB" dirty="0" smtClean="0">
                <a:solidFill>
                  <a:srgbClr val="000000"/>
                </a:solidFill>
                <a:latin typeface="Calibri Light" panose="020F0302020204030204"/>
              </a:rPr>
              <a:t>and screws</a:t>
            </a:r>
            <a:r>
              <a:rPr lang="en-GB" dirty="0">
                <a:solidFill>
                  <a:srgbClr val="000000"/>
                </a:solidFill>
                <a:latin typeface="Calibri Light" panose="020F0302020204030204"/>
              </a:rPr>
              <a:t>.</a:t>
            </a:r>
          </a:p>
          <a:p>
            <a:pPr>
              <a:tabLst>
                <a:tab pos="169863" algn="l"/>
              </a:tabLst>
            </a:pPr>
            <a:r>
              <a:rPr lang="en-GB" dirty="0">
                <a:solidFill>
                  <a:srgbClr val="000000"/>
                </a:solidFill>
                <a:latin typeface="Calibri Light" panose="020F0302020204030204"/>
              </a:rPr>
              <a:t>5. </a:t>
            </a:r>
            <a:r>
              <a:rPr lang="en-GB" b="1" dirty="0">
                <a:solidFill>
                  <a:srgbClr val="7030A0"/>
                </a:solidFill>
                <a:latin typeface="Calibri Light" panose="020F0302020204030204"/>
              </a:rPr>
              <a:t>Make sure </a:t>
            </a:r>
            <a:r>
              <a:rPr lang="en-GB" dirty="0">
                <a:solidFill>
                  <a:srgbClr val="000000"/>
                </a:solidFill>
                <a:latin typeface="Calibri Light" panose="020F0302020204030204"/>
              </a:rPr>
              <a:t>the electrical connections do not have </a:t>
            </a:r>
            <a:r>
              <a:rPr lang="en-GB" dirty="0" smtClean="0">
                <a:solidFill>
                  <a:srgbClr val="000000"/>
                </a:solidFill>
                <a:latin typeface="Calibri Light" panose="020F0302020204030204"/>
              </a:rPr>
              <a:t>cracks  or ruptures. Test that they are joined correctly.</a:t>
            </a:r>
          </a:p>
          <a:p>
            <a:pPr>
              <a:tabLst>
                <a:tab pos="169863" algn="l"/>
              </a:tabLst>
            </a:pPr>
            <a:r>
              <a:rPr lang="en-GB" dirty="0" smtClean="0">
                <a:solidFill>
                  <a:srgbClr val="000000"/>
                </a:solidFill>
                <a:latin typeface="Calibri Light" panose="020F0302020204030204"/>
              </a:rPr>
              <a:t>6. If </a:t>
            </a:r>
            <a:r>
              <a:rPr lang="en-GB" dirty="0">
                <a:solidFill>
                  <a:srgbClr val="000000"/>
                </a:solidFill>
                <a:latin typeface="Calibri Light" panose="020F0302020204030204"/>
              </a:rPr>
              <a:t>applicable:</a:t>
            </a:r>
          </a:p>
          <a:p>
            <a:pPr marL="457200" lvl="2">
              <a:tabLst>
                <a:tab pos="169863" algn="l"/>
              </a:tabLst>
            </a:pPr>
            <a:r>
              <a:rPr lang="en-GB" dirty="0">
                <a:solidFill>
                  <a:srgbClr val="000000"/>
                </a:solidFill>
                <a:latin typeface="Calibri Light" panose="020F0302020204030204"/>
              </a:rPr>
              <a:t>a. </a:t>
            </a:r>
            <a:r>
              <a:rPr lang="en-GB" b="1" dirty="0">
                <a:solidFill>
                  <a:srgbClr val="7030A0"/>
                </a:solidFill>
                <a:latin typeface="Calibri Light" panose="020F0302020204030204"/>
              </a:rPr>
              <a:t>Verify</a:t>
            </a:r>
            <a:r>
              <a:rPr lang="en-GB" dirty="0">
                <a:solidFill>
                  <a:srgbClr val="000000"/>
                </a:solidFill>
                <a:latin typeface="Calibri Light" panose="020F0302020204030204"/>
              </a:rPr>
              <a:t> that cables securing devices and </a:t>
            </a:r>
            <a:r>
              <a:rPr lang="en-GB" dirty="0" smtClean="0">
                <a:solidFill>
                  <a:srgbClr val="000000"/>
                </a:solidFill>
                <a:latin typeface="Calibri Light" panose="020F0302020204030204"/>
              </a:rPr>
              <a:t>terminals are </a:t>
            </a:r>
            <a:r>
              <a:rPr lang="en-GB" dirty="0">
                <a:solidFill>
                  <a:srgbClr val="000000"/>
                </a:solidFill>
                <a:latin typeface="Calibri Light" panose="020F0302020204030204"/>
              </a:rPr>
              <a:t>free from dust, grime or corrosion.</a:t>
            </a:r>
          </a:p>
          <a:p>
            <a:pPr marL="457200" lvl="2">
              <a:tabLst>
                <a:tab pos="169863" algn="l"/>
              </a:tabLst>
            </a:pPr>
            <a:r>
              <a:rPr lang="en-GB" dirty="0">
                <a:solidFill>
                  <a:srgbClr val="000000"/>
                </a:solidFill>
                <a:latin typeface="Calibri Light" panose="020F0302020204030204"/>
              </a:rPr>
              <a:t>b. </a:t>
            </a:r>
            <a:r>
              <a:rPr lang="en-GB" b="1" dirty="0">
                <a:solidFill>
                  <a:srgbClr val="7030A0"/>
                </a:solidFill>
                <a:latin typeface="Calibri Light" panose="020F0302020204030204"/>
              </a:rPr>
              <a:t>Verify</a:t>
            </a:r>
            <a:r>
              <a:rPr lang="en-GB" dirty="0">
                <a:solidFill>
                  <a:srgbClr val="000000"/>
                </a:solidFill>
                <a:latin typeface="Calibri Light" panose="020F0302020204030204"/>
              </a:rPr>
              <a:t> that cables are not showing signs of </a:t>
            </a:r>
            <a:r>
              <a:rPr lang="en-GB" dirty="0" smtClean="0">
                <a:solidFill>
                  <a:srgbClr val="000000"/>
                </a:solidFill>
                <a:latin typeface="Calibri Light" panose="020F0302020204030204"/>
              </a:rPr>
              <a:t>splicing or </a:t>
            </a:r>
            <a:r>
              <a:rPr lang="en-GB" dirty="0">
                <a:solidFill>
                  <a:srgbClr val="000000"/>
                </a:solidFill>
                <a:latin typeface="Calibri Light" panose="020F0302020204030204"/>
              </a:rPr>
              <a:t>of being worn out.</a:t>
            </a:r>
          </a:p>
          <a:p>
            <a:pPr marL="457200" lvl="2">
              <a:tabLst>
                <a:tab pos="169863" algn="l"/>
              </a:tabLst>
            </a:pPr>
            <a:r>
              <a:rPr lang="en-GB" dirty="0">
                <a:solidFill>
                  <a:srgbClr val="000000"/>
                </a:solidFill>
                <a:latin typeface="Calibri Light" panose="020F0302020204030204"/>
              </a:rPr>
              <a:t>c. </a:t>
            </a:r>
            <a:r>
              <a:rPr lang="en-GB" b="1" dirty="0">
                <a:solidFill>
                  <a:srgbClr val="7030A0"/>
                </a:solidFill>
                <a:latin typeface="Calibri Light" panose="020F0302020204030204"/>
              </a:rPr>
              <a:t>Examine</a:t>
            </a:r>
            <a:r>
              <a:rPr lang="en-GB" dirty="0">
                <a:solidFill>
                  <a:srgbClr val="000000"/>
                </a:solidFill>
                <a:latin typeface="Calibri Light" panose="020F0302020204030204"/>
              </a:rPr>
              <a:t> that the grounding system (</a:t>
            </a:r>
            <a:r>
              <a:rPr lang="en-GB" dirty="0" smtClean="0">
                <a:solidFill>
                  <a:srgbClr val="000000"/>
                </a:solidFill>
                <a:latin typeface="Calibri Light" panose="020F0302020204030204"/>
              </a:rPr>
              <a:t>internal and </a:t>
            </a:r>
            <a:r>
              <a:rPr lang="en-GB" dirty="0">
                <a:solidFill>
                  <a:srgbClr val="000000"/>
                </a:solidFill>
                <a:latin typeface="Calibri Light" panose="020F0302020204030204"/>
              </a:rPr>
              <a:t>external) is meeting the electric </a:t>
            </a:r>
            <a:r>
              <a:rPr lang="en-GB" dirty="0" smtClean="0">
                <a:solidFill>
                  <a:srgbClr val="000000"/>
                </a:solidFill>
                <a:latin typeface="Calibri Light" panose="020F0302020204030204"/>
              </a:rPr>
              <a:t>code requirements</a:t>
            </a:r>
            <a:r>
              <a:rPr lang="en-GB" dirty="0">
                <a:solidFill>
                  <a:srgbClr val="000000"/>
                </a:solidFill>
                <a:latin typeface="Calibri Light" panose="020F0302020204030204"/>
              </a:rPr>
              <a:t>.</a:t>
            </a:r>
          </a:p>
          <a:p>
            <a:pPr>
              <a:tabLst>
                <a:tab pos="169863" algn="l"/>
              </a:tabLst>
            </a:pPr>
            <a:r>
              <a:rPr lang="en-GB" dirty="0">
                <a:solidFill>
                  <a:srgbClr val="000000"/>
                </a:solidFill>
                <a:latin typeface="Calibri Light" panose="020F0302020204030204"/>
              </a:rPr>
              <a:t>7. Make sure the circuit switches, fuse box and </a:t>
            </a:r>
            <a:r>
              <a:rPr lang="en-GB" dirty="0" smtClean="0">
                <a:solidFill>
                  <a:srgbClr val="000000"/>
                </a:solidFill>
                <a:latin typeface="Calibri Light" panose="020F0302020204030204"/>
              </a:rPr>
              <a:t>indicators are </a:t>
            </a:r>
            <a:r>
              <a:rPr lang="en-GB" b="1" dirty="0">
                <a:solidFill>
                  <a:srgbClr val="7030A0"/>
                </a:solidFill>
                <a:latin typeface="Calibri Light" panose="020F0302020204030204"/>
              </a:rPr>
              <a:t>free from dust</a:t>
            </a:r>
            <a:r>
              <a:rPr lang="en-GB" dirty="0">
                <a:solidFill>
                  <a:srgbClr val="000000"/>
                </a:solidFill>
                <a:latin typeface="Calibri Light" panose="020F0302020204030204"/>
              </a:rPr>
              <a:t>, corrosion and grime.</a:t>
            </a:r>
          </a:p>
          <a:p>
            <a:pPr>
              <a:tabLst>
                <a:tab pos="169863" algn="l"/>
              </a:tabLst>
            </a:pPr>
            <a:r>
              <a:rPr lang="en-GB" dirty="0">
                <a:solidFill>
                  <a:srgbClr val="000000"/>
                </a:solidFill>
                <a:latin typeface="Calibri Light" panose="020F0302020204030204"/>
              </a:rPr>
              <a:t>8. Check lamp alignment if recommended by </a:t>
            </a:r>
            <a:r>
              <a:rPr lang="en-GB" dirty="0" smtClean="0">
                <a:solidFill>
                  <a:srgbClr val="000000"/>
                </a:solidFill>
                <a:latin typeface="Calibri Light" panose="020F0302020204030204"/>
              </a:rPr>
              <a:t>the manufacturer</a:t>
            </a:r>
            <a:r>
              <a:rPr lang="en-GB" dirty="0">
                <a:solidFill>
                  <a:srgbClr val="000000"/>
                </a:solidFill>
                <a:latin typeface="Calibri Light" panose="020F0302020204030204"/>
              </a:rPr>
              <a:t>.</a:t>
            </a:r>
            <a:endParaRPr lang="en-GB" dirty="0" smtClean="0">
              <a:latin typeface="+mj-lt"/>
            </a:endParaRPr>
          </a:p>
        </p:txBody>
      </p:sp>
    </p:spTree>
    <p:extLst>
      <p:ext uri="{BB962C8B-B14F-4D97-AF65-F5344CB8AC3E}">
        <p14:creationId xmlns:p14="http://schemas.microsoft.com/office/powerpoint/2010/main" val="800042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516506"/>
            <a:ext cx="1056847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Maintenance of chemistry analysers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76249" y="1484980"/>
            <a:ext cx="11097684" cy="2939266"/>
          </a:xfrm>
          <a:prstGeom prst="rect">
            <a:avLst/>
          </a:prstGeom>
        </p:spPr>
        <p:txBody>
          <a:bodyPr wrap="square">
            <a:spAutoFit/>
          </a:bodyPr>
          <a:lstStyle/>
          <a:p>
            <a:pPr>
              <a:spcAft>
                <a:spcPts val="600"/>
              </a:spcAft>
            </a:pPr>
            <a:r>
              <a:rPr lang="en-GB" b="1" dirty="0">
                <a:solidFill>
                  <a:srgbClr val="7030A0"/>
                </a:solidFill>
                <a:latin typeface="Calibri Light" panose="020F0302020204030204"/>
              </a:rPr>
              <a:t>Frequency: </a:t>
            </a:r>
            <a:r>
              <a:rPr lang="en-GB" b="1" dirty="0" smtClean="0">
                <a:solidFill>
                  <a:srgbClr val="7030A0"/>
                </a:solidFill>
                <a:latin typeface="Calibri Light" panose="020F0302020204030204"/>
              </a:rPr>
              <a:t>Annually (BMET)</a:t>
            </a:r>
            <a:endParaRPr lang="en-GB" b="1" dirty="0">
              <a:solidFill>
                <a:srgbClr val="7030A0"/>
              </a:solidFill>
              <a:latin typeface="Calibri Light" panose="020F0302020204030204"/>
            </a:endParaRPr>
          </a:p>
          <a:p>
            <a:r>
              <a:rPr lang="en-GB" dirty="0">
                <a:solidFill>
                  <a:srgbClr val="000000"/>
                </a:solidFill>
                <a:latin typeface="Calibri Light" panose="020F0302020204030204"/>
              </a:rPr>
              <a:t>These tests must be performed by an electrician (</a:t>
            </a:r>
            <a:r>
              <a:rPr lang="en-GB" dirty="0" smtClean="0">
                <a:solidFill>
                  <a:srgbClr val="000000"/>
                </a:solidFill>
                <a:latin typeface="Calibri Light" panose="020F0302020204030204"/>
              </a:rPr>
              <a:t>for instruments </a:t>
            </a:r>
            <a:r>
              <a:rPr lang="en-GB" dirty="0">
                <a:solidFill>
                  <a:srgbClr val="000000"/>
                </a:solidFill>
                <a:latin typeface="Calibri Light" panose="020F0302020204030204"/>
              </a:rPr>
              <a:t>using main power), engineer or other trained</a:t>
            </a:r>
          </a:p>
          <a:p>
            <a:r>
              <a:rPr lang="en-GB" dirty="0">
                <a:solidFill>
                  <a:srgbClr val="000000"/>
                </a:solidFill>
                <a:latin typeface="Calibri Light" panose="020F0302020204030204"/>
              </a:rPr>
              <a:t>personnel. </a:t>
            </a:r>
            <a:r>
              <a:rPr lang="en-GB" b="1" dirty="0">
                <a:solidFill>
                  <a:srgbClr val="7030A0"/>
                </a:solidFill>
                <a:latin typeface="Calibri Light" panose="020F0302020204030204"/>
              </a:rPr>
              <a:t>Results must be recorded </a:t>
            </a:r>
            <a:r>
              <a:rPr lang="en-GB" dirty="0">
                <a:solidFill>
                  <a:srgbClr val="000000"/>
                </a:solidFill>
                <a:latin typeface="Calibri Light" panose="020F0302020204030204"/>
              </a:rPr>
              <a:t>and retained for </a:t>
            </a:r>
            <a:r>
              <a:rPr lang="en-GB" dirty="0" smtClean="0">
                <a:solidFill>
                  <a:srgbClr val="000000"/>
                </a:solidFill>
                <a:latin typeface="Calibri Light" panose="020F0302020204030204"/>
              </a:rPr>
              <a:t>follow up through </a:t>
            </a:r>
            <a:r>
              <a:rPr lang="en-GB" dirty="0">
                <a:solidFill>
                  <a:srgbClr val="000000"/>
                </a:solidFill>
                <a:latin typeface="Calibri Light" panose="020F0302020204030204"/>
              </a:rPr>
              <a:t>time.</a:t>
            </a:r>
          </a:p>
          <a:p>
            <a:r>
              <a:rPr lang="en-GB" dirty="0">
                <a:solidFill>
                  <a:srgbClr val="000000"/>
                </a:solidFill>
                <a:latin typeface="Calibri Light" panose="020F0302020204030204"/>
              </a:rPr>
              <a:t>1. </a:t>
            </a:r>
            <a:r>
              <a:rPr lang="en-GB" b="1" dirty="0">
                <a:solidFill>
                  <a:srgbClr val="7030A0"/>
                </a:solidFill>
                <a:latin typeface="Calibri Light" panose="020F0302020204030204"/>
              </a:rPr>
              <a:t>Check </a:t>
            </a:r>
            <a:r>
              <a:rPr lang="en-GB" dirty="0">
                <a:solidFill>
                  <a:srgbClr val="000000"/>
                </a:solidFill>
                <a:latin typeface="Calibri Light" panose="020F0302020204030204"/>
              </a:rPr>
              <a:t>the installation location for safety of the </a:t>
            </a:r>
            <a:r>
              <a:rPr lang="en-GB" dirty="0" smtClean="0">
                <a:solidFill>
                  <a:srgbClr val="000000"/>
                </a:solidFill>
                <a:latin typeface="Calibri Light" panose="020F0302020204030204"/>
              </a:rPr>
              <a:t>electrical and </a:t>
            </a:r>
            <a:r>
              <a:rPr lang="en-GB" dirty="0">
                <a:solidFill>
                  <a:srgbClr val="000000"/>
                </a:solidFill>
                <a:latin typeface="Calibri Light" panose="020F0302020204030204"/>
              </a:rPr>
              <a:t>the </a:t>
            </a:r>
            <a:r>
              <a:rPr lang="en-GB" dirty="0" smtClean="0">
                <a:solidFill>
                  <a:srgbClr val="000000"/>
                </a:solidFill>
                <a:latin typeface="Calibri Light" panose="020F0302020204030204"/>
              </a:rPr>
              <a:t>physical infrastructures</a:t>
            </a:r>
            <a:r>
              <a:rPr lang="en-GB" dirty="0">
                <a:solidFill>
                  <a:srgbClr val="000000"/>
                </a:solidFill>
                <a:latin typeface="Calibri Light" panose="020F0302020204030204"/>
              </a:rPr>
              <a:t>.</a:t>
            </a:r>
          </a:p>
          <a:p>
            <a:r>
              <a:rPr lang="en-GB" dirty="0">
                <a:solidFill>
                  <a:srgbClr val="000000"/>
                </a:solidFill>
                <a:latin typeface="Calibri Light" panose="020F0302020204030204"/>
              </a:rPr>
              <a:t>2. </a:t>
            </a:r>
            <a:r>
              <a:rPr lang="en-GB" b="1" dirty="0" smtClean="0">
                <a:solidFill>
                  <a:srgbClr val="7030A0"/>
                </a:solidFill>
                <a:latin typeface="Calibri Light" panose="020F0302020204030204"/>
              </a:rPr>
              <a:t>Check</a:t>
            </a:r>
            <a:r>
              <a:rPr lang="en-GB" dirty="0" smtClean="0">
                <a:solidFill>
                  <a:srgbClr val="000000"/>
                </a:solidFill>
                <a:latin typeface="Calibri Light" panose="020F0302020204030204"/>
              </a:rPr>
              <a:t> </a:t>
            </a:r>
            <a:r>
              <a:rPr lang="en-GB" dirty="0">
                <a:solidFill>
                  <a:srgbClr val="000000"/>
                </a:solidFill>
                <a:latin typeface="Calibri Light" panose="020F0302020204030204"/>
              </a:rPr>
              <a:t>that the </a:t>
            </a:r>
            <a:r>
              <a:rPr lang="en-GB" dirty="0" smtClean="0">
                <a:solidFill>
                  <a:srgbClr val="000000"/>
                </a:solidFill>
                <a:latin typeface="Calibri Light" panose="020F0302020204030204"/>
              </a:rPr>
              <a:t>mains power voltage does not </a:t>
            </a:r>
            <a:r>
              <a:rPr lang="en-GB" dirty="0">
                <a:solidFill>
                  <a:srgbClr val="000000"/>
                </a:solidFill>
                <a:latin typeface="Calibri Light" panose="020F0302020204030204"/>
              </a:rPr>
              <a:t>vary more than 5% from the voltage in </a:t>
            </a:r>
            <a:r>
              <a:rPr lang="en-GB" dirty="0" smtClean="0">
                <a:solidFill>
                  <a:srgbClr val="000000"/>
                </a:solidFill>
                <a:latin typeface="Calibri Light" panose="020F0302020204030204"/>
              </a:rPr>
              <a:t>the equipment specification</a:t>
            </a:r>
          </a:p>
          <a:p>
            <a:r>
              <a:rPr lang="en-GB" dirty="0" smtClean="0">
                <a:solidFill>
                  <a:srgbClr val="000000"/>
                </a:solidFill>
                <a:latin typeface="Calibri Light" panose="020F0302020204030204"/>
              </a:rPr>
              <a:t>3</a:t>
            </a:r>
            <a:r>
              <a:rPr lang="en-GB" dirty="0">
                <a:solidFill>
                  <a:srgbClr val="000000"/>
                </a:solidFill>
                <a:latin typeface="Calibri Light" panose="020F0302020204030204"/>
              </a:rPr>
              <a:t>. </a:t>
            </a:r>
            <a:r>
              <a:rPr lang="en-GB" b="1" dirty="0">
                <a:solidFill>
                  <a:srgbClr val="7030A0"/>
                </a:solidFill>
                <a:latin typeface="Calibri Light" panose="020F0302020204030204"/>
              </a:rPr>
              <a:t>Check</a:t>
            </a:r>
            <a:r>
              <a:rPr lang="en-GB" dirty="0">
                <a:solidFill>
                  <a:srgbClr val="000000"/>
                </a:solidFill>
                <a:latin typeface="Calibri Light" panose="020F0302020204030204"/>
              </a:rPr>
              <a:t> that there is sufficient space around </a:t>
            </a:r>
            <a:r>
              <a:rPr lang="en-GB" dirty="0" smtClean="0">
                <a:solidFill>
                  <a:srgbClr val="000000"/>
                </a:solidFill>
                <a:latin typeface="Calibri Light" panose="020F0302020204030204"/>
              </a:rPr>
              <a:t>the instrument </a:t>
            </a:r>
            <a:r>
              <a:rPr lang="en-GB" dirty="0">
                <a:solidFill>
                  <a:srgbClr val="000000"/>
                </a:solidFill>
                <a:latin typeface="Calibri Light" panose="020F0302020204030204"/>
              </a:rPr>
              <a:t>for the connecting cables and for </a:t>
            </a:r>
            <a:r>
              <a:rPr lang="en-GB" dirty="0" smtClean="0">
                <a:solidFill>
                  <a:srgbClr val="000000"/>
                </a:solidFill>
                <a:latin typeface="Calibri Light" panose="020F0302020204030204"/>
              </a:rPr>
              <a:t>adequate ventilation</a:t>
            </a:r>
            <a:r>
              <a:rPr lang="en-GB" dirty="0">
                <a:solidFill>
                  <a:srgbClr val="000000"/>
                </a:solidFill>
                <a:latin typeface="Calibri Light" panose="020F0302020204030204"/>
              </a:rPr>
              <a:t>.</a:t>
            </a:r>
          </a:p>
          <a:p>
            <a:r>
              <a:rPr lang="en-GB" dirty="0">
                <a:solidFill>
                  <a:srgbClr val="000000"/>
                </a:solidFill>
                <a:latin typeface="Calibri Light" panose="020F0302020204030204"/>
              </a:rPr>
              <a:t>4. </a:t>
            </a:r>
            <a:r>
              <a:rPr lang="en-GB" b="1" dirty="0">
                <a:solidFill>
                  <a:srgbClr val="7030A0"/>
                </a:solidFill>
                <a:latin typeface="Calibri Light" panose="020F0302020204030204"/>
              </a:rPr>
              <a:t>Test</a:t>
            </a:r>
            <a:r>
              <a:rPr lang="en-GB" dirty="0">
                <a:solidFill>
                  <a:srgbClr val="000000"/>
                </a:solidFill>
                <a:latin typeface="Calibri Light" panose="020F0302020204030204"/>
              </a:rPr>
              <a:t> the integrity of the counter and its cleanliness.</a:t>
            </a:r>
          </a:p>
          <a:p>
            <a:r>
              <a:rPr lang="en-GB" dirty="0">
                <a:solidFill>
                  <a:srgbClr val="000000"/>
                </a:solidFill>
                <a:latin typeface="Calibri Light" panose="020F0302020204030204"/>
              </a:rPr>
              <a:t>5. </a:t>
            </a:r>
            <a:r>
              <a:rPr lang="en-GB" b="1" dirty="0">
                <a:solidFill>
                  <a:srgbClr val="7030A0"/>
                </a:solidFill>
                <a:latin typeface="Calibri Light" panose="020F0302020204030204"/>
              </a:rPr>
              <a:t>Verify</a:t>
            </a:r>
            <a:r>
              <a:rPr lang="en-GB" dirty="0">
                <a:solidFill>
                  <a:srgbClr val="000000"/>
                </a:solidFill>
                <a:latin typeface="Calibri Light" panose="020F0302020204030204"/>
              </a:rPr>
              <a:t> that the instrument is away from </a:t>
            </a:r>
            <a:r>
              <a:rPr lang="en-GB" dirty="0" smtClean="0">
                <a:solidFill>
                  <a:srgbClr val="000000"/>
                </a:solidFill>
                <a:latin typeface="Calibri Light" panose="020F0302020204030204"/>
              </a:rPr>
              <a:t>equipment generating </a:t>
            </a:r>
            <a:r>
              <a:rPr lang="en-GB" dirty="0">
                <a:solidFill>
                  <a:srgbClr val="000000"/>
                </a:solidFill>
                <a:latin typeface="Calibri Light" panose="020F0302020204030204"/>
              </a:rPr>
              <a:t>vibrations and direct solar radiation.</a:t>
            </a:r>
          </a:p>
          <a:p>
            <a:r>
              <a:rPr lang="en-GB" dirty="0">
                <a:solidFill>
                  <a:srgbClr val="000000"/>
                </a:solidFill>
                <a:latin typeface="Calibri Light" panose="020F0302020204030204"/>
              </a:rPr>
              <a:t>6. </a:t>
            </a:r>
            <a:r>
              <a:rPr lang="en-GB" b="1" dirty="0">
                <a:solidFill>
                  <a:srgbClr val="7030A0"/>
                </a:solidFill>
                <a:latin typeface="Calibri Light" panose="020F0302020204030204"/>
              </a:rPr>
              <a:t>Check</a:t>
            </a:r>
            <a:r>
              <a:rPr lang="en-GB" dirty="0">
                <a:solidFill>
                  <a:srgbClr val="000000"/>
                </a:solidFill>
                <a:latin typeface="Calibri Light" panose="020F0302020204030204"/>
              </a:rPr>
              <a:t> that there is no excessive humidity, </a:t>
            </a:r>
            <a:r>
              <a:rPr lang="en-GB" dirty="0" smtClean="0">
                <a:solidFill>
                  <a:srgbClr val="000000"/>
                </a:solidFill>
                <a:latin typeface="Calibri Light" panose="020F0302020204030204"/>
              </a:rPr>
              <a:t>high temperature </a:t>
            </a:r>
            <a:r>
              <a:rPr lang="en-GB" dirty="0">
                <a:solidFill>
                  <a:srgbClr val="000000"/>
                </a:solidFill>
                <a:latin typeface="Calibri Light" panose="020F0302020204030204"/>
              </a:rPr>
              <a:t>or dust.</a:t>
            </a:r>
          </a:p>
          <a:p>
            <a:r>
              <a:rPr lang="en-GB" dirty="0">
                <a:solidFill>
                  <a:srgbClr val="000000"/>
                </a:solidFill>
                <a:latin typeface="Calibri Light" panose="020F0302020204030204"/>
              </a:rPr>
              <a:t>7. </a:t>
            </a:r>
            <a:r>
              <a:rPr lang="en-GB" b="1" dirty="0">
                <a:solidFill>
                  <a:srgbClr val="7030A0"/>
                </a:solidFill>
                <a:latin typeface="Calibri Light" panose="020F0302020204030204"/>
              </a:rPr>
              <a:t>Ensure</a:t>
            </a:r>
            <a:r>
              <a:rPr lang="en-GB" dirty="0">
                <a:solidFill>
                  <a:srgbClr val="000000"/>
                </a:solidFill>
                <a:latin typeface="Calibri Light" panose="020F0302020204030204"/>
              </a:rPr>
              <a:t> that there is no source of smoke, gas or </a:t>
            </a:r>
            <a:r>
              <a:rPr lang="en-GB" dirty="0" smtClean="0">
                <a:solidFill>
                  <a:srgbClr val="000000"/>
                </a:solidFill>
                <a:latin typeface="Calibri Light" panose="020F0302020204030204"/>
              </a:rPr>
              <a:t>corrosive emissions </a:t>
            </a:r>
            <a:r>
              <a:rPr lang="en-GB" dirty="0">
                <a:solidFill>
                  <a:srgbClr val="000000"/>
                </a:solidFill>
                <a:latin typeface="Calibri Light" panose="020F0302020204030204"/>
              </a:rPr>
              <a:t>nearby.</a:t>
            </a:r>
            <a:endParaRPr lang="en-GB" dirty="0" smtClean="0">
              <a:latin typeface="+mj-lt"/>
            </a:endParaRPr>
          </a:p>
        </p:txBody>
      </p:sp>
    </p:spTree>
    <p:extLst>
      <p:ext uri="{BB962C8B-B14F-4D97-AF65-F5344CB8AC3E}">
        <p14:creationId xmlns:p14="http://schemas.microsoft.com/office/powerpoint/2010/main" val="1016331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516506"/>
            <a:ext cx="1056847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Corrective Maintenance of chemistry analysers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67704" y="1501913"/>
            <a:ext cx="10176510" cy="2970044"/>
          </a:xfrm>
          <a:prstGeom prst="rect">
            <a:avLst/>
          </a:prstGeom>
        </p:spPr>
        <p:txBody>
          <a:bodyPr wrap="square">
            <a:spAutoFit/>
          </a:bodyPr>
          <a:lstStyle/>
          <a:p>
            <a:pPr>
              <a:spcBef>
                <a:spcPts val="600"/>
              </a:spcBef>
            </a:pPr>
            <a:r>
              <a:rPr lang="en-GB" dirty="0" smtClean="0">
                <a:solidFill>
                  <a:srgbClr val="000000"/>
                </a:solidFill>
                <a:latin typeface="Calibri Light" panose="020F0302020204030204"/>
              </a:rPr>
              <a:t>These </a:t>
            </a:r>
            <a:r>
              <a:rPr lang="en-GB" dirty="0">
                <a:solidFill>
                  <a:srgbClr val="000000"/>
                </a:solidFill>
                <a:latin typeface="Calibri Light" panose="020F0302020204030204"/>
              </a:rPr>
              <a:t>instructions are general guidelines for </a:t>
            </a:r>
            <a:r>
              <a:rPr lang="en-GB" dirty="0" smtClean="0">
                <a:solidFill>
                  <a:srgbClr val="000000"/>
                </a:solidFill>
                <a:latin typeface="Calibri Light" panose="020F0302020204030204"/>
              </a:rPr>
              <a:t>troubleshooting chemistry </a:t>
            </a:r>
            <a:r>
              <a:rPr lang="en-GB" dirty="0">
                <a:solidFill>
                  <a:srgbClr val="000000"/>
                </a:solidFill>
                <a:latin typeface="Calibri Light" panose="020F0302020204030204"/>
              </a:rPr>
              <a:t>analysers. Since there are numerous </a:t>
            </a:r>
            <a:r>
              <a:rPr lang="en-GB" dirty="0" smtClean="0">
                <a:solidFill>
                  <a:srgbClr val="000000"/>
                </a:solidFill>
                <a:latin typeface="Calibri Light" panose="020F0302020204030204"/>
              </a:rPr>
              <a:t>models available</a:t>
            </a:r>
            <a:r>
              <a:rPr lang="en-GB" dirty="0">
                <a:solidFill>
                  <a:srgbClr val="000000"/>
                </a:solidFill>
                <a:latin typeface="Calibri Light" panose="020F0302020204030204"/>
              </a:rPr>
              <a:t>, always refer to the instruction manual from </a:t>
            </a:r>
            <a:r>
              <a:rPr lang="en-GB" dirty="0" smtClean="0">
                <a:solidFill>
                  <a:srgbClr val="000000"/>
                </a:solidFill>
                <a:latin typeface="Calibri Light" panose="020F0302020204030204"/>
              </a:rPr>
              <a:t>the manufacturer </a:t>
            </a:r>
            <a:r>
              <a:rPr lang="en-GB" dirty="0">
                <a:solidFill>
                  <a:srgbClr val="000000"/>
                </a:solidFill>
                <a:latin typeface="Calibri Light" panose="020F0302020204030204"/>
              </a:rPr>
              <a:t>and follow the steps recommended.</a:t>
            </a:r>
          </a:p>
          <a:p>
            <a:pPr>
              <a:spcBef>
                <a:spcPts val="600"/>
              </a:spcBef>
            </a:pPr>
            <a:r>
              <a:rPr lang="en-GB" dirty="0">
                <a:solidFill>
                  <a:srgbClr val="000000"/>
                </a:solidFill>
                <a:latin typeface="Calibri Light" panose="020F0302020204030204"/>
              </a:rPr>
              <a:t>1. If there is no light passing through the system, or if </a:t>
            </a:r>
            <a:r>
              <a:rPr lang="en-GB" dirty="0" smtClean="0">
                <a:solidFill>
                  <a:srgbClr val="000000"/>
                </a:solidFill>
                <a:latin typeface="Calibri Light" panose="020F0302020204030204"/>
              </a:rPr>
              <a:t>its intensity </a:t>
            </a:r>
            <a:r>
              <a:rPr lang="en-GB" dirty="0">
                <a:solidFill>
                  <a:srgbClr val="000000"/>
                </a:solidFill>
                <a:latin typeface="Calibri Light" panose="020F0302020204030204"/>
              </a:rPr>
              <a:t>is not constant, </a:t>
            </a:r>
            <a:r>
              <a:rPr lang="en-GB" b="1" dirty="0">
                <a:solidFill>
                  <a:srgbClr val="7030A0"/>
                </a:solidFill>
                <a:latin typeface="Calibri Light" panose="020F0302020204030204"/>
              </a:rPr>
              <a:t>change the bulb</a:t>
            </a:r>
            <a:r>
              <a:rPr lang="en-GB" dirty="0">
                <a:solidFill>
                  <a:srgbClr val="000000"/>
                </a:solidFill>
                <a:latin typeface="Calibri Light" panose="020F0302020204030204"/>
              </a:rPr>
              <a:t>.</a:t>
            </a:r>
          </a:p>
          <a:p>
            <a:pPr>
              <a:spcBef>
                <a:spcPts val="600"/>
              </a:spcBef>
            </a:pPr>
            <a:r>
              <a:rPr lang="en-GB" dirty="0">
                <a:solidFill>
                  <a:srgbClr val="000000"/>
                </a:solidFill>
                <a:latin typeface="Calibri Light" panose="020F0302020204030204"/>
              </a:rPr>
              <a:t>2. If there is light in the system but no display response</a:t>
            </a:r>
            <a:r>
              <a:rPr lang="en-GB" dirty="0" smtClean="0">
                <a:solidFill>
                  <a:srgbClr val="000000"/>
                </a:solidFill>
                <a:latin typeface="Calibri Light" panose="020F0302020204030204"/>
              </a:rPr>
              <a:t>, </a:t>
            </a:r>
            <a:r>
              <a:rPr lang="en-GB" b="1" dirty="0" smtClean="0">
                <a:solidFill>
                  <a:srgbClr val="7030A0"/>
                </a:solidFill>
                <a:latin typeface="Calibri Light" panose="020F0302020204030204"/>
              </a:rPr>
              <a:t>change </a:t>
            </a:r>
            <a:r>
              <a:rPr lang="en-GB" b="1" dirty="0">
                <a:solidFill>
                  <a:srgbClr val="7030A0"/>
                </a:solidFill>
                <a:latin typeface="Calibri Light" panose="020F0302020204030204"/>
              </a:rPr>
              <a:t>the photocell</a:t>
            </a:r>
            <a:r>
              <a:rPr lang="en-GB" dirty="0">
                <a:solidFill>
                  <a:srgbClr val="000000"/>
                </a:solidFill>
                <a:latin typeface="Calibri Light" panose="020F0302020204030204"/>
              </a:rPr>
              <a:t>.</a:t>
            </a:r>
          </a:p>
          <a:p>
            <a:pPr>
              <a:spcBef>
                <a:spcPts val="600"/>
              </a:spcBef>
            </a:pPr>
            <a:r>
              <a:rPr lang="en-GB" dirty="0">
                <a:solidFill>
                  <a:srgbClr val="000000"/>
                </a:solidFill>
                <a:latin typeface="Calibri Light" panose="020F0302020204030204"/>
              </a:rPr>
              <a:t>3. Always replace blown </a:t>
            </a:r>
            <a:r>
              <a:rPr lang="en-GB" b="1" dirty="0">
                <a:solidFill>
                  <a:srgbClr val="7030A0"/>
                </a:solidFill>
                <a:latin typeface="Calibri Light" panose="020F0302020204030204"/>
              </a:rPr>
              <a:t>fuses and bulbs </a:t>
            </a:r>
            <a:r>
              <a:rPr lang="en-GB" dirty="0">
                <a:solidFill>
                  <a:srgbClr val="000000"/>
                </a:solidFill>
                <a:latin typeface="Calibri Light" panose="020F0302020204030204"/>
              </a:rPr>
              <a:t>according to </a:t>
            </a:r>
            <a:r>
              <a:rPr lang="en-GB" dirty="0" smtClean="0">
                <a:solidFill>
                  <a:srgbClr val="000000"/>
                </a:solidFill>
                <a:latin typeface="Calibri Light" panose="020F0302020204030204"/>
              </a:rPr>
              <a:t>the manufacturer’s </a:t>
            </a:r>
            <a:r>
              <a:rPr lang="en-GB" dirty="0">
                <a:solidFill>
                  <a:srgbClr val="000000"/>
                </a:solidFill>
                <a:latin typeface="Calibri Light" panose="020F0302020204030204"/>
              </a:rPr>
              <a:t>instructions.</a:t>
            </a:r>
          </a:p>
          <a:p>
            <a:pPr>
              <a:spcBef>
                <a:spcPts val="600"/>
              </a:spcBef>
            </a:pPr>
            <a:r>
              <a:rPr lang="en-GB" dirty="0" smtClean="0">
                <a:solidFill>
                  <a:srgbClr val="000000"/>
                </a:solidFill>
                <a:latin typeface="Calibri Light" panose="020F0302020204030204"/>
              </a:rPr>
              <a:t>4. </a:t>
            </a:r>
            <a:r>
              <a:rPr lang="en-GB" dirty="0">
                <a:solidFill>
                  <a:srgbClr val="000000"/>
                </a:solidFill>
                <a:latin typeface="Calibri Light" panose="020F0302020204030204"/>
              </a:rPr>
              <a:t>If the chemistry analyser fails to switch on, check </a:t>
            </a:r>
            <a:r>
              <a:rPr lang="en-GB" dirty="0" smtClean="0">
                <a:solidFill>
                  <a:srgbClr val="000000"/>
                </a:solidFill>
                <a:latin typeface="Calibri Light" panose="020F0302020204030204"/>
              </a:rPr>
              <a:t>the </a:t>
            </a:r>
            <a:r>
              <a:rPr lang="en-GB" b="1" dirty="0" smtClean="0">
                <a:solidFill>
                  <a:srgbClr val="7030A0"/>
                </a:solidFill>
                <a:latin typeface="Calibri Light" panose="020F0302020204030204"/>
              </a:rPr>
              <a:t>electric </a:t>
            </a:r>
            <a:r>
              <a:rPr lang="en-GB" b="1" dirty="0">
                <a:solidFill>
                  <a:srgbClr val="7030A0"/>
                </a:solidFill>
                <a:latin typeface="Calibri Light" panose="020F0302020204030204"/>
              </a:rPr>
              <a:t>socket </a:t>
            </a:r>
            <a:r>
              <a:rPr lang="en-GB" dirty="0">
                <a:solidFill>
                  <a:srgbClr val="000000"/>
                </a:solidFill>
                <a:latin typeface="Calibri Light" panose="020F0302020204030204"/>
              </a:rPr>
              <a:t>outlet. Plug and check the fuse or </a:t>
            </a:r>
            <a:r>
              <a:rPr lang="en-GB" dirty="0" smtClean="0">
                <a:solidFill>
                  <a:srgbClr val="000000"/>
                </a:solidFill>
                <a:latin typeface="Calibri Light" panose="020F0302020204030204"/>
              </a:rPr>
              <a:t>the battery </a:t>
            </a:r>
            <a:r>
              <a:rPr lang="en-GB" dirty="0">
                <a:solidFill>
                  <a:srgbClr val="000000"/>
                </a:solidFill>
                <a:latin typeface="Calibri Light" panose="020F0302020204030204"/>
              </a:rPr>
              <a:t>terminals.</a:t>
            </a:r>
          </a:p>
          <a:p>
            <a:pPr>
              <a:spcBef>
                <a:spcPts val="600"/>
              </a:spcBef>
            </a:pPr>
            <a:r>
              <a:rPr lang="en-GB" dirty="0">
                <a:solidFill>
                  <a:srgbClr val="000000"/>
                </a:solidFill>
                <a:latin typeface="Calibri Light" panose="020F0302020204030204"/>
              </a:rPr>
              <a:t>6. In case of a </a:t>
            </a:r>
            <a:r>
              <a:rPr lang="en-GB" b="1" dirty="0">
                <a:solidFill>
                  <a:srgbClr val="7030A0"/>
                </a:solidFill>
                <a:latin typeface="Calibri Light" panose="020F0302020204030204"/>
              </a:rPr>
              <a:t>major breakdown</a:t>
            </a:r>
            <a:r>
              <a:rPr lang="en-GB" dirty="0">
                <a:solidFill>
                  <a:srgbClr val="000000"/>
                </a:solidFill>
                <a:latin typeface="Calibri Light" panose="020F0302020204030204"/>
              </a:rPr>
              <a:t>, consult a </a:t>
            </a:r>
            <a:r>
              <a:rPr lang="en-GB" dirty="0" smtClean="0">
                <a:solidFill>
                  <a:srgbClr val="000000"/>
                </a:solidFill>
                <a:latin typeface="Calibri Light" panose="020F0302020204030204"/>
              </a:rPr>
              <a:t>qualified biomedical </a:t>
            </a:r>
            <a:r>
              <a:rPr lang="en-GB" dirty="0">
                <a:solidFill>
                  <a:srgbClr val="000000"/>
                </a:solidFill>
                <a:latin typeface="Calibri Light" panose="020F0302020204030204"/>
              </a:rPr>
              <a:t>engineer.</a:t>
            </a:r>
            <a:endParaRPr lang="en-GB" dirty="0" smtClean="0">
              <a:latin typeface="+mj-lt"/>
            </a:endParaRPr>
          </a:p>
        </p:txBody>
      </p:sp>
    </p:spTree>
    <p:extLst>
      <p:ext uri="{BB962C8B-B14F-4D97-AF65-F5344CB8AC3E}">
        <p14:creationId xmlns:p14="http://schemas.microsoft.com/office/powerpoint/2010/main" val="214656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a:srcRect l="20667" r="17111"/>
          <a:stretch/>
        </p:blipFill>
        <p:spPr>
          <a:xfrm>
            <a:off x="8976625" y="1489677"/>
            <a:ext cx="2750773" cy="3212510"/>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Blood gas/pH analyzers </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30" y="1452782"/>
            <a:ext cx="8139203" cy="646331"/>
          </a:xfrm>
          <a:prstGeom prst="rect">
            <a:avLst/>
          </a:prstGeom>
        </p:spPr>
        <p:txBody>
          <a:bodyPr wrap="square">
            <a:spAutoFit/>
          </a:bodyPr>
          <a:lstStyle/>
          <a:p>
            <a:pPr lvl="0">
              <a:spcBef>
                <a:spcPts val="600"/>
              </a:spcBef>
            </a:pPr>
            <a:r>
              <a:rPr lang="en-GB" dirty="0">
                <a:solidFill>
                  <a:srgbClr val="000000"/>
                </a:solidFill>
                <a:latin typeface="Calibri Light" panose="020F0302020204030204"/>
              </a:rPr>
              <a:t>Blood gas/pH analyzers </a:t>
            </a:r>
            <a:r>
              <a:rPr lang="en-GB" dirty="0" smtClean="0">
                <a:solidFill>
                  <a:srgbClr val="000000"/>
                </a:solidFill>
                <a:latin typeface="Calibri Light" panose="020F0302020204030204"/>
              </a:rPr>
              <a:t>measure </a:t>
            </a:r>
            <a:r>
              <a:rPr lang="en-GB" b="1" dirty="0" smtClean="0">
                <a:solidFill>
                  <a:srgbClr val="7030A0"/>
                </a:solidFill>
                <a:latin typeface="Calibri Light" panose="020F0302020204030204"/>
              </a:rPr>
              <a:t>pH</a:t>
            </a:r>
            <a:r>
              <a:rPr lang="en-GB" dirty="0">
                <a:solidFill>
                  <a:srgbClr val="000000"/>
                </a:solidFill>
                <a:latin typeface="Calibri Light" panose="020F0302020204030204"/>
              </a:rPr>
              <a:t>, </a:t>
            </a:r>
            <a:r>
              <a:rPr lang="en-GB" b="1" dirty="0">
                <a:solidFill>
                  <a:srgbClr val="7030A0"/>
                </a:solidFill>
                <a:latin typeface="Calibri Light" panose="020F0302020204030204"/>
              </a:rPr>
              <a:t>PO2</a:t>
            </a:r>
            <a:r>
              <a:rPr lang="en-GB" dirty="0">
                <a:solidFill>
                  <a:srgbClr val="000000"/>
                </a:solidFill>
                <a:latin typeface="Calibri Light" panose="020F0302020204030204"/>
              </a:rPr>
              <a:t>, and </a:t>
            </a:r>
            <a:r>
              <a:rPr lang="en-GB" b="1" dirty="0">
                <a:solidFill>
                  <a:srgbClr val="7030A0"/>
                </a:solidFill>
                <a:latin typeface="Calibri Light" panose="020F0302020204030204"/>
              </a:rPr>
              <a:t>PCO2</a:t>
            </a:r>
            <a:r>
              <a:rPr lang="en-GB" dirty="0">
                <a:solidFill>
                  <a:srgbClr val="000000"/>
                </a:solidFill>
                <a:latin typeface="Calibri Light" panose="020F0302020204030204"/>
              </a:rPr>
              <a:t>, </a:t>
            </a:r>
            <a:r>
              <a:rPr lang="en-GB" dirty="0" smtClean="0">
                <a:solidFill>
                  <a:srgbClr val="000000"/>
                </a:solidFill>
                <a:latin typeface="Calibri Light" panose="020F0302020204030204"/>
              </a:rPr>
              <a:t>from </a:t>
            </a:r>
            <a:r>
              <a:rPr lang="en-GB" dirty="0">
                <a:solidFill>
                  <a:srgbClr val="000000"/>
                </a:solidFill>
                <a:latin typeface="Calibri Light" panose="020F0302020204030204"/>
              </a:rPr>
              <a:t>an arterial blood </a:t>
            </a:r>
            <a:r>
              <a:rPr lang="en-GB" dirty="0" smtClean="0">
                <a:solidFill>
                  <a:srgbClr val="000000"/>
                </a:solidFill>
                <a:latin typeface="Calibri Light" panose="020F0302020204030204"/>
              </a:rPr>
              <a:t>sample. (not from finger tip!). This test is also know as the arterial </a:t>
            </a:r>
            <a:r>
              <a:rPr lang="en-GB" dirty="0">
                <a:solidFill>
                  <a:srgbClr val="000000"/>
                </a:solidFill>
                <a:latin typeface="Calibri Light" panose="020F0302020204030204"/>
              </a:rPr>
              <a:t>blood gas </a:t>
            </a:r>
            <a:r>
              <a:rPr lang="en-GB" b="1" dirty="0">
                <a:solidFill>
                  <a:srgbClr val="7030A0"/>
                </a:solidFill>
                <a:latin typeface="Calibri Light" panose="020F0302020204030204"/>
              </a:rPr>
              <a:t>(ABG) test </a:t>
            </a:r>
            <a:endParaRPr lang="en-GB" b="1" dirty="0" smtClean="0">
              <a:solidFill>
                <a:srgbClr val="7030A0"/>
              </a:solidFill>
              <a:latin typeface="Calibri Light" panose="020F0302020204030204"/>
            </a:endParaRPr>
          </a:p>
        </p:txBody>
      </p:sp>
      <p:sp>
        <p:nvSpPr>
          <p:cNvPr id="4" name="Rechthoek 3"/>
          <p:cNvSpPr/>
          <p:nvPr/>
        </p:nvSpPr>
        <p:spPr>
          <a:xfrm>
            <a:off x="931461" y="2986530"/>
            <a:ext cx="6547470" cy="1200329"/>
          </a:xfrm>
          <a:prstGeom prst="rect">
            <a:avLst/>
          </a:prstGeom>
        </p:spPr>
        <p:txBody>
          <a:bodyPr wrap="square">
            <a:spAutoFit/>
          </a:bodyPr>
          <a:lstStyle/>
          <a:p>
            <a:pPr lvl="0"/>
            <a:r>
              <a:rPr lang="en-GB" dirty="0">
                <a:solidFill>
                  <a:srgbClr val="000000"/>
                </a:solidFill>
                <a:latin typeface="Calibri Light" panose="020F0302020204030204"/>
              </a:rPr>
              <a:t>Values for </a:t>
            </a:r>
            <a:r>
              <a:rPr lang="en-GB" b="1" dirty="0">
                <a:solidFill>
                  <a:srgbClr val="7030A0"/>
                </a:solidFill>
                <a:latin typeface="Calibri Light" panose="020F0302020204030204"/>
              </a:rPr>
              <a:t>PO2</a:t>
            </a:r>
            <a:r>
              <a:rPr lang="en-GB" dirty="0">
                <a:solidFill>
                  <a:srgbClr val="000000"/>
                </a:solidFill>
                <a:latin typeface="Calibri Light" panose="020F0302020204030204"/>
              </a:rPr>
              <a:t> and </a:t>
            </a:r>
            <a:r>
              <a:rPr lang="en-GB" b="1" dirty="0">
                <a:solidFill>
                  <a:srgbClr val="7030A0"/>
                </a:solidFill>
                <a:latin typeface="Calibri Light" panose="020F0302020204030204"/>
              </a:rPr>
              <a:t>PCO2</a:t>
            </a:r>
            <a:r>
              <a:rPr lang="en-GB" dirty="0">
                <a:solidFill>
                  <a:srgbClr val="000000"/>
                </a:solidFill>
                <a:latin typeface="Calibri Light" panose="020F0302020204030204"/>
              </a:rPr>
              <a:t> reflect the concentrations </a:t>
            </a:r>
            <a:r>
              <a:rPr lang="en-GB" dirty="0" smtClean="0">
                <a:solidFill>
                  <a:srgbClr val="000000"/>
                </a:solidFill>
                <a:latin typeface="Calibri Light" panose="020F0302020204030204"/>
              </a:rPr>
              <a:t>(gas pressures) of </a:t>
            </a:r>
            <a:r>
              <a:rPr lang="en-GB" dirty="0">
                <a:solidFill>
                  <a:srgbClr val="000000"/>
                </a:solidFill>
                <a:latin typeface="Calibri Light" panose="020F0302020204030204"/>
              </a:rPr>
              <a:t>these gases in arterial blood. </a:t>
            </a:r>
            <a:endParaRPr lang="en-GB" dirty="0" smtClean="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normal arterial PO2 value </a:t>
            </a:r>
            <a:r>
              <a:rPr lang="en-GB" dirty="0" smtClean="0">
                <a:solidFill>
                  <a:srgbClr val="000000"/>
                </a:solidFill>
                <a:latin typeface="Calibri Light" panose="020F0302020204030204"/>
              </a:rPr>
              <a:t>is </a:t>
            </a:r>
            <a:r>
              <a:rPr lang="en-GB" dirty="0">
                <a:solidFill>
                  <a:srgbClr val="000000"/>
                </a:solidFill>
                <a:latin typeface="Calibri Light" panose="020F0302020204030204"/>
              </a:rPr>
              <a:t>between 80 and 100 mm </a:t>
            </a:r>
            <a:r>
              <a:rPr lang="en-GB" dirty="0" smtClean="0">
                <a:solidFill>
                  <a:srgbClr val="000000"/>
                </a:solidFill>
                <a:latin typeface="Calibri Light" panose="020F0302020204030204"/>
              </a:rPr>
              <a:t>Hg, </a:t>
            </a:r>
          </a:p>
          <a:p>
            <a:pPr marL="742950" lvl="1" indent="-285750">
              <a:buFont typeface="Arial" panose="020B0604020202020204" pitchFamily="34" charset="0"/>
              <a:buChar char="•"/>
            </a:pPr>
            <a:r>
              <a:rPr lang="en-GB" dirty="0" smtClean="0">
                <a:solidFill>
                  <a:srgbClr val="000000"/>
                </a:solidFill>
                <a:latin typeface="Calibri Light" panose="020F0302020204030204"/>
              </a:rPr>
              <a:t>the normal </a:t>
            </a:r>
            <a:r>
              <a:rPr lang="en-GB" dirty="0">
                <a:solidFill>
                  <a:srgbClr val="000000"/>
                </a:solidFill>
                <a:latin typeface="Calibri Light" panose="020F0302020204030204"/>
              </a:rPr>
              <a:t>arterial PCO2 is between 35 and 45 mm </a:t>
            </a:r>
            <a:r>
              <a:rPr lang="en-GB" dirty="0" smtClean="0">
                <a:solidFill>
                  <a:srgbClr val="000000"/>
                </a:solidFill>
                <a:latin typeface="Calibri Light" panose="020F0302020204030204"/>
              </a:rPr>
              <a:t>Hg. </a:t>
            </a:r>
            <a:endParaRPr lang="en-GB" dirty="0">
              <a:solidFill>
                <a:srgbClr val="000000"/>
              </a:solidFill>
              <a:latin typeface="Calibri Light" panose="020F0302020204030204"/>
            </a:endParaRPr>
          </a:p>
        </p:txBody>
      </p:sp>
      <p:sp>
        <p:nvSpPr>
          <p:cNvPr id="5" name="Rechthoek 4"/>
          <p:cNvSpPr/>
          <p:nvPr/>
        </p:nvSpPr>
        <p:spPr>
          <a:xfrm>
            <a:off x="931461" y="2219656"/>
            <a:ext cx="7241737" cy="646331"/>
          </a:xfrm>
          <a:prstGeom prst="rect">
            <a:avLst/>
          </a:prstGeom>
        </p:spPr>
        <p:txBody>
          <a:bodyPr wrap="square">
            <a:spAutoFit/>
          </a:bodyPr>
          <a:lstStyle/>
          <a:p>
            <a:r>
              <a:rPr lang="en-GB" dirty="0" smtClean="0">
                <a:solidFill>
                  <a:srgbClr val="000000"/>
                </a:solidFill>
                <a:latin typeface="Calibri Light" panose="020F0302020204030204"/>
              </a:rPr>
              <a:t>The </a:t>
            </a:r>
            <a:r>
              <a:rPr lang="en-GB" b="1" dirty="0">
                <a:solidFill>
                  <a:srgbClr val="7030A0"/>
                </a:solidFill>
                <a:latin typeface="Calibri Light" panose="020F0302020204030204"/>
              </a:rPr>
              <a:t>pH</a:t>
            </a:r>
            <a:r>
              <a:rPr lang="en-GB" dirty="0">
                <a:solidFill>
                  <a:srgbClr val="000000"/>
                </a:solidFill>
                <a:latin typeface="Calibri Light" panose="020F0302020204030204"/>
              </a:rPr>
              <a:t> </a:t>
            </a:r>
            <a:r>
              <a:rPr lang="en-GB" dirty="0" smtClean="0">
                <a:solidFill>
                  <a:srgbClr val="000000"/>
                </a:solidFill>
                <a:latin typeface="Calibri Light" panose="020F0302020204030204"/>
              </a:rPr>
              <a:t>(acidity) of </a:t>
            </a:r>
            <a:r>
              <a:rPr lang="en-GB" dirty="0">
                <a:solidFill>
                  <a:srgbClr val="000000"/>
                </a:solidFill>
                <a:latin typeface="Calibri Light" panose="020F0302020204030204"/>
              </a:rPr>
              <a:t>plasma reflects its concentration of hydrogen ions (H+) and has a normal range of 7.35 to 7.45 </a:t>
            </a:r>
          </a:p>
        </p:txBody>
      </p:sp>
      <p:sp>
        <p:nvSpPr>
          <p:cNvPr id="10" name="Rechthoek 9"/>
          <p:cNvSpPr/>
          <p:nvPr/>
        </p:nvSpPr>
        <p:spPr>
          <a:xfrm>
            <a:off x="452748" y="5281311"/>
            <a:ext cx="10672452" cy="923330"/>
          </a:xfrm>
          <a:prstGeom prst="rect">
            <a:avLst/>
          </a:prstGeom>
        </p:spPr>
        <p:txBody>
          <a:bodyPr wrap="square">
            <a:spAutoFit/>
          </a:bodyPr>
          <a:lstStyle/>
          <a:p>
            <a:r>
              <a:rPr lang="en-GB" dirty="0" smtClean="0">
                <a:latin typeface="+mj-lt"/>
              </a:rPr>
              <a:t>This </a:t>
            </a:r>
            <a:r>
              <a:rPr lang="en-GB" dirty="0">
                <a:latin typeface="+mj-lt"/>
              </a:rPr>
              <a:t>information is vital when caring for patients with </a:t>
            </a:r>
            <a:r>
              <a:rPr lang="en-GB" dirty="0" smtClean="0">
                <a:latin typeface="+mj-lt"/>
              </a:rPr>
              <a:t>illness of lungs (e.g. asthma) or kidneys. Therefore</a:t>
            </a:r>
            <a:r>
              <a:rPr lang="en-GB" dirty="0">
                <a:latin typeface="+mj-lt"/>
              </a:rPr>
              <a:t>, </a:t>
            </a:r>
            <a:r>
              <a:rPr lang="en-GB" dirty="0" smtClean="0">
                <a:latin typeface="+mj-lt"/>
              </a:rPr>
              <a:t>this a common </a:t>
            </a:r>
            <a:r>
              <a:rPr lang="en-GB" dirty="0">
                <a:latin typeface="+mj-lt"/>
              </a:rPr>
              <a:t>tests performed on patients in intensive care </a:t>
            </a:r>
            <a:r>
              <a:rPr lang="en-GB" dirty="0" smtClean="0">
                <a:latin typeface="+mj-lt"/>
              </a:rPr>
              <a:t>units. </a:t>
            </a:r>
            <a:r>
              <a:rPr lang="en-GB" b="1" dirty="0" smtClean="0">
                <a:solidFill>
                  <a:srgbClr val="7030A0"/>
                </a:solidFill>
                <a:latin typeface="+mj-lt"/>
              </a:rPr>
              <a:t>Pulse oximetry </a:t>
            </a:r>
            <a:r>
              <a:rPr lang="en-GB" dirty="0" smtClean="0">
                <a:latin typeface="+mj-lt"/>
              </a:rPr>
              <a:t>is </a:t>
            </a:r>
            <a:r>
              <a:rPr lang="en-GB" dirty="0">
                <a:latin typeface="+mj-lt"/>
              </a:rPr>
              <a:t>an alternative method of obtaining </a:t>
            </a:r>
            <a:r>
              <a:rPr lang="en-GB" dirty="0" smtClean="0">
                <a:latin typeface="+mj-lt"/>
              </a:rPr>
              <a:t>similar </a:t>
            </a:r>
            <a:r>
              <a:rPr lang="en-GB" dirty="0">
                <a:latin typeface="+mj-lt"/>
              </a:rPr>
              <a:t>information less invasively</a:t>
            </a:r>
            <a:r>
              <a:rPr lang="en-GB" dirty="0" smtClean="0">
                <a:latin typeface="+mj-lt"/>
              </a:rPr>
              <a:t>. </a:t>
            </a:r>
            <a:endParaRPr lang="en-GB" dirty="0">
              <a:latin typeface="+mj-lt"/>
            </a:endParaRPr>
          </a:p>
        </p:txBody>
      </p:sp>
      <p:sp>
        <p:nvSpPr>
          <p:cNvPr id="12" name="Rechthoek 11"/>
          <p:cNvSpPr/>
          <p:nvPr/>
        </p:nvSpPr>
        <p:spPr>
          <a:xfrm>
            <a:off x="500202" y="4356013"/>
            <a:ext cx="7238331" cy="646331"/>
          </a:xfrm>
          <a:prstGeom prst="rect">
            <a:avLst/>
          </a:prstGeom>
        </p:spPr>
        <p:txBody>
          <a:bodyPr wrap="square">
            <a:spAutoFit/>
          </a:bodyPr>
          <a:lstStyle/>
          <a:p>
            <a:r>
              <a:rPr lang="en-GB" dirty="0">
                <a:latin typeface="+mj-lt"/>
              </a:rPr>
              <a:t>Many blood gas analyzers will also report concentrations of </a:t>
            </a:r>
            <a:r>
              <a:rPr lang="en-GB" b="1" dirty="0" smtClean="0">
                <a:solidFill>
                  <a:srgbClr val="7030A0"/>
                </a:solidFill>
                <a:latin typeface="+mj-lt"/>
              </a:rPr>
              <a:t>other chemicals </a:t>
            </a:r>
            <a:r>
              <a:rPr lang="en-GB" dirty="0" smtClean="0">
                <a:latin typeface="+mj-lt"/>
              </a:rPr>
              <a:t>such as hemoglobin</a:t>
            </a:r>
            <a:r>
              <a:rPr lang="en-GB" dirty="0">
                <a:latin typeface="+mj-lt"/>
              </a:rPr>
              <a:t>, several electrolytes</a:t>
            </a:r>
            <a:r>
              <a:rPr lang="en-GB" dirty="0" smtClean="0">
                <a:latin typeface="+mj-lt"/>
              </a:rPr>
              <a:t>, etc.</a:t>
            </a:r>
            <a:endParaRPr lang="en-GB" dirty="0">
              <a:latin typeface="+mj-lt"/>
            </a:endParaRPr>
          </a:p>
        </p:txBody>
      </p:sp>
      <p:sp>
        <p:nvSpPr>
          <p:cNvPr id="16" name="Rechthoek 15"/>
          <p:cNvSpPr/>
          <p:nvPr/>
        </p:nvSpPr>
        <p:spPr>
          <a:xfrm>
            <a:off x="9298352" y="4761270"/>
            <a:ext cx="2444002" cy="369332"/>
          </a:xfrm>
          <a:prstGeom prst="rect">
            <a:avLst/>
          </a:prstGeom>
        </p:spPr>
        <p:txBody>
          <a:bodyPr wrap="square">
            <a:spAutoFit/>
          </a:bodyPr>
          <a:lstStyle/>
          <a:p>
            <a:pPr algn="ctr"/>
            <a:r>
              <a:rPr lang="en-GB" b="1" i="1" dirty="0" smtClean="0">
                <a:solidFill>
                  <a:srgbClr val="000000"/>
                </a:solidFill>
                <a:latin typeface="Calibri Light" panose="020F0302020204030204"/>
              </a:rPr>
              <a:t>blood gas analyzer</a:t>
            </a:r>
            <a:endParaRPr lang="en-GB" b="1" i="1" dirty="0"/>
          </a:p>
        </p:txBody>
      </p:sp>
    </p:spTree>
    <p:extLst>
      <p:ext uri="{BB962C8B-B14F-4D97-AF65-F5344CB8AC3E}">
        <p14:creationId xmlns:p14="http://schemas.microsoft.com/office/powerpoint/2010/main" val="3188009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Blood gas/pH analyzers </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30" y="1689175"/>
            <a:ext cx="5969215" cy="3647152"/>
          </a:xfrm>
          <a:prstGeom prst="rect">
            <a:avLst/>
          </a:prstGeom>
        </p:spPr>
        <p:txBody>
          <a:bodyPr wrap="square">
            <a:spAutoFit/>
          </a:bodyPr>
          <a:lstStyle/>
          <a:p>
            <a:pPr lvl="0">
              <a:spcBef>
                <a:spcPts val="600"/>
              </a:spcBef>
            </a:pPr>
            <a:r>
              <a:rPr lang="en-GB" dirty="0">
                <a:solidFill>
                  <a:srgbClr val="000000"/>
                </a:solidFill>
                <a:latin typeface="Calibri Light" panose="020F0302020204030204"/>
              </a:rPr>
              <a:t>There are plastic and glass syringes used for blood gas samples. Most syringes come pre-packaged and contain a small amount of </a:t>
            </a:r>
            <a:r>
              <a:rPr lang="en-GB" b="1" dirty="0">
                <a:solidFill>
                  <a:srgbClr val="7030A0"/>
                </a:solidFill>
                <a:latin typeface="Calibri Light" panose="020F0302020204030204"/>
              </a:rPr>
              <a:t>heparin</a:t>
            </a:r>
            <a:r>
              <a:rPr lang="en-GB" dirty="0">
                <a:solidFill>
                  <a:srgbClr val="000000"/>
                </a:solidFill>
                <a:latin typeface="Calibri Light" panose="020F0302020204030204"/>
              </a:rPr>
              <a:t>, to prevent coagulation. </a:t>
            </a:r>
            <a:endParaRPr lang="en-GB" dirty="0" smtClean="0">
              <a:solidFill>
                <a:srgbClr val="000000"/>
              </a:solidFill>
              <a:latin typeface="Calibri Light" panose="020F0302020204030204"/>
            </a:endParaRPr>
          </a:p>
          <a:p>
            <a:pPr lvl="0">
              <a:spcBef>
                <a:spcPts val="600"/>
              </a:spcBef>
            </a:pPr>
            <a:r>
              <a:rPr lang="en-GB" dirty="0" smtClean="0">
                <a:solidFill>
                  <a:srgbClr val="000000"/>
                </a:solidFill>
                <a:latin typeface="Calibri Light" panose="020F0302020204030204"/>
              </a:rPr>
              <a:t>Once </a:t>
            </a:r>
            <a:r>
              <a:rPr lang="en-GB" dirty="0">
                <a:solidFill>
                  <a:srgbClr val="000000"/>
                </a:solidFill>
                <a:latin typeface="Calibri Light" panose="020F0302020204030204"/>
              </a:rPr>
              <a:t>the sample is obtained, care is taken to </a:t>
            </a:r>
            <a:r>
              <a:rPr lang="en-GB" b="1" dirty="0">
                <a:solidFill>
                  <a:srgbClr val="7030A0"/>
                </a:solidFill>
                <a:latin typeface="Calibri Light" panose="020F0302020204030204"/>
              </a:rPr>
              <a:t>eliminate visible gas bubbles</a:t>
            </a:r>
            <a:r>
              <a:rPr lang="en-GB" dirty="0">
                <a:solidFill>
                  <a:srgbClr val="000000"/>
                </a:solidFill>
                <a:latin typeface="Calibri Light" panose="020F0302020204030204"/>
              </a:rPr>
              <a:t>, as these bubbles can dissolve into the sample and cause inaccurate results. </a:t>
            </a:r>
            <a:endParaRPr lang="en-GB" dirty="0" smtClean="0">
              <a:solidFill>
                <a:srgbClr val="000000"/>
              </a:solidFill>
              <a:latin typeface="Calibri Light" panose="020F0302020204030204"/>
            </a:endParaRPr>
          </a:p>
          <a:p>
            <a:pPr lvl="0">
              <a:spcBef>
                <a:spcPts val="600"/>
              </a:spcBef>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sealed syringe is taken to a blood gas analyzer. </a:t>
            </a:r>
            <a:endParaRPr lang="en-GB" dirty="0" smtClean="0">
              <a:solidFill>
                <a:srgbClr val="000000"/>
              </a:solidFill>
              <a:latin typeface="Calibri Light" panose="020F0302020204030204"/>
            </a:endParaRPr>
          </a:p>
          <a:p>
            <a:pPr lvl="0">
              <a:spcBef>
                <a:spcPts val="600"/>
              </a:spcBef>
            </a:pPr>
            <a:r>
              <a:rPr lang="en-GB" dirty="0" smtClean="0">
                <a:solidFill>
                  <a:srgbClr val="000000"/>
                </a:solidFill>
                <a:latin typeface="Calibri Light" panose="020F0302020204030204"/>
              </a:rPr>
              <a:t>If </a:t>
            </a:r>
            <a:r>
              <a:rPr lang="en-GB" dirty="0">
                <a:solidFill>
                  <a:srgbClr val="000000"/>
                </a:solidFill>
                <a:latin typeface="Calibri Light" panose="020F0302020204030204"/>
              </a:rPr>
              <a:t>a</a:t>
            </a:r>
            <a:r>
              <a:rPr lang="en-GB" dirty="0">
                <a:solidFill>
                  <a:srgbClr val="7030A0"/>
                </a:solidFill>
                <a:latin typeface="Calibri Light" panose="020F0302020204030204"/>
              </a:rPr>
              <a:t> </a:t>
            </a:r>
            <a:r>
              <a:rPr lang="en-GB" b="1" dirty="0">
                <a:solidFill>
                  <a:srgbClr val="7030A0"/>
                </a:solidFill>
                <a:latin typeface="Calibri Light" panose="020F0302020204030204"/>
              </a:rPr>
              <a:t>plastic</a:t>
            </a:r>
            <a:r>
              <a:rPr lang="en-GB" dirty="0">
                <a:solidFill>
                  <a:srgbClr val="7030A0"/>
                </a:solidFill>
                <a:latin typeface="Calibri Light" panose="020F0302020204030204"/>
              </a:rPr>
              <a:t> </a:t>
            </a:r>
            <a:r>
              <a:rPr lang="en-GB" dirty="0">
                <a:solidFill>
                  <a:srgbClr val="000000"/>
                </a:solidFill>
                <a:latin typeface="Calibri Light" panose="020F0302020204030204"/>
              </a:rPr>
              <a:t>blood gas syringe is used, the sample should be transported and kept at room temperature and analyzed within 30 min. If prolonged time delays are expected (i.e., greater than 30 min) prior to analysis, the sample should be drawn in a </a:t>
            </a:r>
            <a:r>
              <a:rPr lang="en-GB" b="1" dirty="0">
                <a:solidFill>
                  <a:srgbClr val="7030A0"/>
                </a:solidFill>
                <a:latin typeface="Calibri Light" panose="020F0302020204030204"/>
              </a:rPr>
              <a:t>glass </a:t>
            </a:r>
            <a:r>
              <a:rPr lang="en-GB" dirty="0">
                <a:solidFill>
                  <a:srgbClr val="000000"/>
                </a:solidFill>
                <a:latin typeface="Calibri Light" panose="020F0302020204030204"/>
              </a:rPr>
              <a:t>syringe and immediately placed on ice</a:t>
            </a:r>
            <a:r>
              <a:rPr lang="en-GB" dirty="0" smtClean="0">
                <a:solidFill>
                  <a:srgbClr val="000000"/>
                </a:solidFill>
                <a:latin typeface="Calibri Light" panose="020F0302020204030204"/>
              </a:rPr>
              <a:t>. </a:t>
            </a:r>
          </a:p>
        </p:txBody>
      </p:sp>
      <p:pic>
        <p:nvPicPr>
          <p:cNvPr id="9" name="Afbeelding 8"/>
          <p:cNvPicPr>
            <a:picLocks noChangeAspect="1"/>
          </p:cNvPicPr>
          <p:nvPr/>
        </p:nvPicPr>
        <p:blipFill>
          <a:blip r:embed="rId2"/>
          <a:stretch>
            <a:fillRect/>
          </a:stretch>
        </p:blipFill>
        <p:spPr>
          <a:xfrm>
            <a:off x="7356413" y="1811821"/>
            <a:ext cx="4045992" cy="3378245"/>
          </a:xfrm>
          <a:prstGeom prst="rect">
            <a:avLst/>
          </a:prstGeom>
        </p:spPr>
      </p:pic>
    </p:spTree>
    <p:extLst>
      <p:ext uri="{BB962C8B-B14F-4D97-AF65-F5344CB8AC3E}">
        <p14:creationId xmlns:p14="http://schemas.microsoft.com/office/powerpoint/2010/main" val="187795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Blood gas/pH analyzers </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30" y="2571341"/>
            <a:ext cx="6844704" cy="2462213"/>
          </a:xfrm>
          <a:prstGeom prst="rect">
            <a:avLst/>
          </a:prstGeom>
        </p:spPr>
        <p:txBody>
          <a:bodyPr wrap="square">
            <a:spAutoFit/>
          </a:bodyPr>
          <a:lstStyle/>
          <a:p>
            <a:pPr marL="742950" lvl="1" indent="-285750">
              <a:spcBef>
                <a:spcPts val="600"/>
              </a:spcBef>
              <a:buFont typeface="Arial" panose="020B0604020202020204" pitchFamily="34" charset="0"/>
              <a:buChar char="•"/>
            </a:pPr>
            <a:r>
              <a:rPr lang="en-GB" dirty="0" smtClean="0">
                <a:solidFill>
                  <a:srgbClr val="000000"/>
                </a:solidFill>
                <a:latin typeface="Calibri Light" panose="020F0302020204030204"/>
              </a:rPr>
              <a:t>The </a:t>
            </a:r>
            <a:r>
              <a:rPr lang="en-GB" b="1" dirty="0">
                <a:solidFill>
                  <a:srgbClr val="7030A0"/>
                </a:solidFill>
                <a:latin typeface="Calibri Light" panose="020F0302020204030204"/>
              </a:rPr>
              <a:t>pH electrode </a:t>
            </a:r>
            <a:r>
              <a:rPr lang="en-GB" dirty="0">
                <a:solidFill>
                  <a:srgbClr val="000000"/>
                </a:solidFill>
                <a:latin typeface="Calibri Light" panose="020F0302020204030204"/>
              </a:rPr>
              <a:t>compares </a:t>
            </a:r>
            <a:r>
              <a:rPr lang="en-GB" dirty="0" smtClean="0">
                <a:solidFill>
                  <a:srgbClr val="000000"/>
                </a:solidFill>
                <a:latin typeface="Calibri Light" panose="020F0302020204030204"/>
              </a:rPr>
              <a:t>an electric </a:t>
            </a:r>
            <a:r>
              <a:rPr lang="en-GB" dirty="0">
                <a:solidFill>
                  <a:srgbClr val="000000"/>
                </a:solidFill>
                <a:latin typeface="Calibri Light" panose="020F0302020204030204"/>
              </a:rPr>
              <a:t>potential developed at the electrode tip with a reference potential, the resulting voltage is proportional to the concentration of hydrogen ions, [H+].</a:t>
            </a:r>
          </a:p>
          <a:p>
            <a:pPr marL="742950" lvl="1" indent="-285750">
              <a:spcBef>
                <a:spcPts val="600"/>
              </a:spcBef>
              <a:buFont typeface="Arial" panose="020B0604020202020204" pitchFamily="34" charset="0"/>
              <a:buChar char="•"/>
            </a:pPr>
            <a:r>
              <a:rPr lang="en-GB" dirty="0">
                <a:solidFill>
                  <a:srgbClr val="000000"/>
                </a:solidFill>
                <a:latin typeface="Calibri Light" panose="020F0302020204030204"/>
              </a:rPr>
              <a:t>The </a:t>
            </a:r>
            <a:r>
              <a:rPr lang="en-GB" b="1" dirty="0">
                <a:solidFill>
                  <a:srgbClr val="7030A0"/>
                </a:solidFill>
                <a:latin typeface="Calibri Light" panose="020F0302020204030204"/>
              </a:rPr>
              <a:t>pCO2 electrode </a:t>
            </a:r>
            <a:r>
              <a:rPr lang="en-GB" dirty="0">
                <a:solidFill>
                  <a:srgbClr val="000000"/>
                </a:solidFill>
                <a:latin typeface="Calibri Light" panose="020F0302020204030204"/>
              </a:rPr>
              <a:t>is a pH electrode with a </a:t>
            </a:r>
            <a:r>
              <a:rPr lang="en-GB" dirty="0" smtClean="0">
                <a:solidFill>
                  <a:srgbClr val="000000"/>
                </a:solidFill>
                <a:latin typeface="Calibri Light" panose="020F0302020204030204"/>
              </a:rPr>
              <a:t>silicone </a:t>
            </a:r>
            <a:r>
              <a:rPr lang="en-GB" dirty="0">
                <a:solidFill>
                  <a:srgbClr val="000000"/>
                </a:solidFill>
                <a:latin typeface="Calibri Light" panose="020F0302020204030204"/>
              </a:rPr>
              <a:t>rubber </a:t>
            </a:r>
            <a:r>
              <a:rPr lang="en-GB" b="1" dirty="0">
                <a:solidFill>
                  <a:srgbClr val="7030A0"/>
                </a:solidFill>
                <a:latin typeface="Calibri Light" panose="020F0302020204030204"/>
              </a:rPr>
              <a:t>CO2 semi permeable membrane </a:t>
            </a:r>
            <a:r>
              <a:rPr lang="en-GB" dirty="0">
                <a:solidFill>
                  <a:srgbClr val="000000"/>
                </a:solidFill>
                <a:latin typeface="Calibri Light" panose="020F0302020204030204"/>
              </a:rPr>
              <a:t>covering the tip. </a:t>
            </a:r>
            <a:endParaRPr lang="en-GB" dirty="0" smtClean="0">
              <a:solidFill>
                <a:srgbClr val="000000"/>
              </a:solidFill>
              <a:latin typeface="Calibri Light" panose="020F0302020204030204"/>
            </a:endParaRPr>
          </a:p>
          <a:p>
            <a:pPr marL="742950" lvl="1" indent="-285750">
              <a:spcBef>
                <a:spcPts val="600"/>
              </a:spcBef>
              <a:buFont typeface="Arial" panose="020B0604020202020204" pitchFamily="34" charset="0"/>
              <a:buChar char="•"/>
            </a:pPr>
            <a:r>
              <a:rPr lang="en-GB" dirty="0" smtClean="0">
                <a:solidFill>
                  <a:srgbClr val="000000"/>
                </a:solidFill>
                <a:latin typeface="Calibri Light" panose="020F0302020204030204"/>
              </a:rPr>
              <a:t>The </a:t>
            </a:r>
            <a:r>
              <a:rPr lang="en-GB" b="1" dirty="0" smtClean="0">
                <a:solidFill>
                  <a:srgbClr val="7030A0"/>
                </a:solidFill>
                <a:latin typeface="Calibri Light" panose="020F0302020204030204"/>
              </a:rPr>
              <a:t>pO2 electrode </a:t>
            </a:r>
            <a:r>
              <a:rPr lang="en-GB" dirty="0" smtClean="0">
                <a:solidFill>
                  <a:srgbClr val="000000"/>
                </a:solidFill>
                <a:latin typeface="Calibri Light" panose="020F0302020204030204"/>
              </a:rPr>
              <a:t>features a </a:t>
            </a:r>
            <a:r>
              <a:rPr lang="en-GB" b="1" dirty="0">
                <a:solidFill>
                  <a:srgbClr val="7030A0"/>
                </a:solidFill>
                <a:latin typeface="Calibri Light" panose="020F0302020204030204"/>
              </a:rPr>
              <a:t>polypropylene membrane </a:t>
            </a:r>
            <a:r>
              <a:rPr lang="en-GB" dirty="0">
                <a:solidFill>
                  <a:srgbClr val="000000"/>
                </a:solidFill>
                <a:latin typeface="Calibri Light" panose="020F0302020204030204"/>
              </a:rPr>
              <a:t>and reacts chemically with a phosphate buffer. </a:t>
            </a:r>
            <a:endParaRPr lang="en-GB" dirty="0" smtClean="0">
              <a:solidFill>
                <a:srgbClr val="000000"/>
              </a:solidFill>
              <a:latin typeface="Calibri Light" panose="020F0302020204030204"/>
            </a:endParaRPr>
          </a:p>
        </p:txBody>
      </p:sp>
      <p:pic>
        <p:nvPicPr>
          <p:cNvPr id="5" name="Afbeelding 4"/>
          <p:cNvPicPr>
            <a:picLocks noChangeAspect="1"/>
          </p:cNvPicPr>
          <p:nvPr/>
        </p:nvPicPr>
        <p:blipFill>
          <a:blip r:embed="rId2"/>
          <a:stretch>
            <a:fillRect/>
          </a:stretch>
        </p:blipFill>
        <p:spPr>
          <a:xfrm>
            <a:off x="7684850" y="1659997"/>
            <a:ext cx="4124435" cy="3096558"/>
          </a:xfrm>
          <a:prstGeom prst="rect">
            <a:avLst/>
          </a:prstGeom>
        </p:spPr>
      </p:pic>
      <p:sp>
        <p:nvSpPr>
          <p:cNvPr id="8" name="Rechthoek 7"/>
          <p:cNvSpPr/>
          <p:nvPr/>
        </p:nvSpPr>
        <p:spPr>
          <a:xfrm>
            <a:off x="476249" y="5293104"/>
            <a:ext cx="10395626" cy="646331"/>
          </a:xfrm>
          <a:prstGeom prst="rect">
            <a:avLst/>
          </a:prstGeom>
        </p:spPr>
        <p:txBody>
          <a:bodyPr wrap="square">
            <a:spAutoFit/>
          </a:bodyPr>
          <a:lstStyle/>
          <a:p>
            <a:pPr lvl="0">
              <a:spcBef>
                <a:spcPts val="600"/>
              </a:spcBef>
            </a:pPr>
            <a:r>
              <a:rPr lang="en-GB" dirty="0">
                <a:solidFill>
                  <a:srgbClr val="000000"/>
                </a:solidFill>
                <a:latin typeface="Calibri Light" panose="020F0302020204030204"/>
              </a:rPr>
              <a:t>After </a:t>
            </a:r>
            <a:r>
              <a:rPr lang="en-GB" dirty="0" smtClean="0">
                <a:solidFill>
                  <a:srgbClr val="000000"/>
                </a:solidFill>
                <a:latin typeface="Calibri Light" panose="020F0302020204030204"/>
              </a:rPr>
              <a:t>measurement, </a:t>
            </a:r>
            <a:r>
              <a:rPr lang="en-GB" dirty="0">
                <a:solidFill>
                  <a:srgbClr val="000000"/>
                </a:solidFill>
                <a:latin typeface="Calibri Light" panose="020F0302020204030204"/>
              </a:rPr>
              <a:t>the blood is automatically expelled into a waste container and the sample path is cleaned, ready for the next sample. Results may be printed, displayed and sent to the Laboratory Information System.</a:t>
            </a:r>
          </a:p>
        </p:txBody>
      </p:sp>
      <p:sp>
        <p:nvSpPr>
          <p:cNvPr id="10" name="Rechthoek 9"/>
          <p:cNvSpPr/>
          <p:nvPr/>
        </p:nvSpPr>
        <p:spPr>
          <a:xfrm>
            <a:off x="412130" y="1388461"/>
            <a:ext cx="7217146" cy="923330"/>
          </a:xfrm>
          <a:prstGeom prst="rect">
            <a:avLst/>
          </a:prstGeom>
        </p:spPr>
        <p:txBody>
          <a:bodyPr wrap="square">
            <a:spAutoFit/>
          </a:bodyPr>
          <a:lstStyle/>
          <a:p>
            <a:r>
              <a:rPr lang="en-GB" dirty="0">
                <a:solidFill>
                  <a:srgbClr val="000000"/>
                </a:solidFill>
                <a:latin typeface="Calibri Light" panose="020F0302020204030204"/>
              </a:rPr>
              <a:t>Blood is collected from the patient and introduced into the analyser. The analyser aspirates the blood into a measuring chamber which has </a:t>
            </a:r>
            <a:r>
              <a:rPr lang="en-GB" b="1" dirty="0">
                <a:solidFill>
                  <a:srgbClr val="7030A0"/>
                </a:solidFill>
                <a:latin typeface="Calibri Light" panose="020F0302020204030204"/>
              </a:rPr>
              <a:t>Ion Selective Electrodes </a:t>
            </a:r>
            <a:r>
              <a:rPr lang="en-GB" dirty="0">
                <a:solidFill>
                  <a:srgbClr val="000000"/>
                </a:solidFill>
                <a:latin typeface="Calibri Light" panose="020F0302020204030204"/>
              </a:rPr>
              <a:t>that are sensitive only to the measurement of interest</a:t>
            </a:r>
            <a:endParaRPr lang="en-GB" dirty="0"/>
          </a:p>
        </p:txBody>
      </p:sp>
    </p:spTree>
    <p:extLst>
      <p:ext uri="{BB962C8B-B14F-4D97-AF65-F5344CB8AC3E}">
        <p14:creationId xmlns:p14="http://schemas.microsoft.com/office/powerpoint/2010/main" val="3250832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Spectrophotometry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29" y="1474969"/>
            <a:ext cx="8579414" cy="2739211"/>
          </a:xfrm>
          <a:prstGeom prst="rect">
            <a:avLst/>
          </a:prstGeom>
        </p:spPr>
        <p:txBody>
          <a:bodyPr wrap="square">
            <a:spAutoFit/>
          </a:bodyPr>
          <a:lstStyle/>
          <a:p>
            <a:pPr lvl="0">
              <a:spcBef>
                <a:spcPts val="600"/>
              </a:spcBef>
            </a:pPr>
            <a:r>
              <a:rPr lang="en-GB" dirty="0">
                <a:solidFill>
                  <a:srgbClr val="000000"/>
                </a:solidFill>
                <a:latin typeface="Calibri Light" panose="020F0302020204030204"/>
              </a:rPr>
              <a:t>Spectrophotometry is a method to </a:t>
            </a:r>
            <a:r>
              <a:rPr lang="en-GB" dirty="0" smtClean="0">
                <a:solidFill>
                  <a:srgbClr val="000000"/>
                </a:solidFill>
                <a:latin typeface="Calibri Light" panose="020F0302020204030204"/>
              </a:rPr>
              <a:t>measure the </a:t>
            </a:r>
            <a:r>
              <a:rPr lang="en-GB" b="1" dirty="0" smtClean="0">
                <a:solidFill>
                  <a:srgbClr val="7030A0"/>
                </a:solidFill>
                <a:latin typeface="Calibri Light" panose="020F0302020204030204"/>
              </a:rPr>
              <a:t>absorption of light </a:t>
            </a:r>
            <a:r>
              <a:rPr lang="en-GB" dirty="0" smtClean="0">
                <a:solidFill>
                  <a:srgbClr val="000000"/>
                </a:solidFill>
                <a:latin typeface="Calibri Light" panose="020F0302020204030204"/>
              </a:rPr>
              <a:t>by a chemical substance: this absorption is linear dependent on the concentration </a:t>
            </a:r>
            <a:r>
              <a:rPr lang="en-GB" dirty="0">
                <a:solidFill>
                  <a:srgbClr val="000000"/>
                </a:solidFill>
                <a:latin typeface="Calibri Light" panose="020F0302020204030204"/>
              </a:rPr>
              <a:t>of </a:t>
            </a:r>
            <a:r>
              <a:rPr lang="en-GB" dirty="0" smtClean="0">
                <a:solidFill>
                  <a:srgbClr val="000000"/>
                </a:solidFill>
                <a:latin typeface="Calibri Light" panose="020F0302020204030204"/>
              </a:rPr>
              <a:t>the </a:t>
            </a:r>
            <a:r>
              <a:rPr lang="en-GB" dirty="0">
                <a:solidFill>
                  <a:srgbClr val="000000"/>
                </a:solidFill>
                <a:latin typeface="Calibri Light" panose="020F0302020204030204"/>
              </a:rPr>
              <a:t>sample (Beer-Lambert </a:t>
            </a:r>
            <a:r>
              <a:rPr lang="en-GB" dirty="0" smtClean="0">
                <a:solidFill>
                  <a:srgbClr val="000000"/>
                </a:solidFill>
                <a:latin typeface="Calibri Light" panose="020F0302020204030204"/>
              </a:rPr>
              <a:t>Law). </a:t>
            </a:r>
          </a:p>
          <a:p>
            <a:pPr lvl="0">
              <a:spcBef>
                <a:spcPts val="600"/>
              </a:spcBef>
            </a:pPr>
            <a:r>
              <a:rPr lang="en-GB" dirty="0" smtClean="0">
                <a:solidFill>
                  <a:srgbClr val="000000"/>
                </a:solidFill>
                <a:latin typeface="Calibri Light" panose="020F0302020204030204"/>
              </a:rPr>
              <a:t>In this technique, a single color (mono-chromatic) beam </a:t>
            </a:r>
            <a:r>
              <a:rPr lang="en-GB" dirty="0">
                <a:solidFill>
                  <a:srgbClr val="000000"/>
                </a:solidFill>
                <a:latin typeface="Calibri Light" panose="020F0302020204030204"/>
              </a:rPr>
              <a:t>of light </a:t>
            </a:r>
            <a:r>
              <a:rPr lang="en-GB" dirty="0" smtClean="0">
                <a:solidFill>
                  <a:srgbClr val="000000"/>
                </a:solidFill>
                <a:latin typeface="Calibri Light" panose="020F0302020204030204"/>
              </a:rPr>
              <a:t>shines through a solution with a sample of the substance to be analysed. The amount of </a:t>
            </a:r>
            <a:r>
              <a:rPr lang="en-GB" dirty="0">
                <a:solidFill>
                  <a:srgbClr val="000000"/>
                </a:solidFill>
                <a:latin typeface="Calibri Light" panose="020F0302020204030204"/>
              </a:rPr>
              <a:t>light </a:t>
            </a:r>
            <a:r>
              <a:rPr lang="en-GB" dirty="0" smtClean="0">
                <a:solidFill>
                  <a:srgbClr val="000000"/>
                </a:solidFill>
                <a:latin typeface="Calibri Light" panose="020F0302020204030204"/>
              </a:rPr>
              <a:t>that passes through the sample is measured. From this, the amount of substance in the sample is calculated. </a:t>
            </a:r>
          </a:p>
          <a:p>
            <a:pPr lvl="0">
              <a:spcBef>
                <a:spcPts val="600"/>
              </a:spcBef>
            </a:pPr>
            <a:r>
              <a:rPr lang="en-GB" dirty="0" smtClean="0">
                <a:solidFill>
                  <a:srgbClr val="000000"/>
                </a:solidFill>
                <a:latin typeface="Calibri Light" panose="020F0302020204030204"/>
              </a:rPr>
              <a:t>A </a:t>
            </a:r>
            <a:r>
              <a:rPr lang="en-GB" dirty="0">
                <a:solidFill>
                  <a:srgbClr val="000000"/>
                </a:solidFill>
                <a:latin typeface="Calibri Light" panose="020F0302020204030204"/>
              </a:rPr>
              <a:t>spectrometer </a:t>
            </a:r>
            <a:r>
              <a:rPr lang="en-GB" dirty="0" smtClean="0">
                <a:solidFill>
                  <a:srgbClr val="000000"/>
                </a:solidFill>
                <a:latin typeface="Calibri Light" panose="020F0302020204030204"/>
              </a:rPr>
              <a:t>needs to be able to produce </a:t>
            </a:r>
            <a:r>
              <a:rPr lang="en-GB" dirty="0">
                <a:solidFill>
                  <a:srgbClr val="000000"/>
                </a:solidFill>
                <a:latin typeface="Calibri Light" panose="020F0302020204030204"/>
              </a:rPr>
              <a:t>a variety of wavelengths </a:t>
            </a:r>
            <a:r>
              <a:rPr lang="en-GB" dirty="0" smtClean="0">
                <a:solidFill>
                  <a:srgbClr val="000000"/>
                </a:solidFill>
                <a:latin typeface="Calibri Light" panose="020F0302020204030204"/>
              </a:rPr>
              <a:t>(from IR to UV) because </a:t>
            </a:r>
            <a:r>
              <a:rPr lang="en-GB" dirty="0">
                <a:solidFill>
                  <a:srgbClr val="000000"/>
                </a:solidFill>
                <a:latin typeface="Calibri Light" panose="020F0302020204030204"/>
              </a:rPr>
              <a:t>different compounds absorb best at different wavelengths. </a:t>
            </a:r>
            <a:r>
              <a:rPr lang="en-GB" dirty="0" smtClean="0">
                <a:solidFill>
                  <a:srgbClr val="000000"/>
                </a:solidFill>
                <a:latin typeface="Calibri Light" panose="020F0302020204030204"/>
              </a:rPr>
              <a:t>The actual wavelength used for a certain measurement therefore depends on which analysis is to be done. </a:t>
            </a:r>
          </a:p>
        </p:txBody>
      </p:sp>
      <p:sp>
        <p:nvSpPr>
          <p:cNvPr id="9" name="Rechthoek 8"/>
          <p:cNvSpPr/>
          <p:nvPr/>
        </p:nvSpPr>
        <p:spPr>
          <a:xfrm>
            <a:off x="9323180" y="3797439"/>
            <a:ext cx="1923540" cy="369332"/>
          </a:xfrm>
          <a:prstGeom prst="rect">
            <a:avLst/>
          </a:prstGeom>
        </p:spPr>
        <p:txBody>
          <a:bodyPr wrap="none">
            <a:spAutoFit/>
          </a:bodyPr>
          <a:lstStyle/>
          <a:p>
            <a:r>
              <a:rPr lang="en-GB" b="1" i="1" dirty="0" smtClean="0">
                <a:solidFill>
                  <a:srgbClr val="000000"/>
                </a:solidFill>
                <a:latin typeface="Calibri Light" panose="020F0302020204030204"/>
              </a:rPr>
              <a:t>spectrophotometer</a:t>
            </a:r>
            <a:endParaRPr lang="en-GB" b="1" i="1" dirty="0"/>
          </a:p>
        </p:txBody>
      </p:sp>
      <p:pic>
        <p:nvPicPr>
          <p:cNvPr id="12" name="Afbeelding 11"/>
          <p:cNvPicPr>
            <a:picLocks noChangeAspect="1"/>
          </p:cNvPicPr>
          <p:nvPr/>
        </p:nvPicPr>
        <p:blipFill>
          <a:blip r:embed="rId2"/>
          <a:stretch>
            <a:fillRect/>
          </a:stretch>
        </p:blipFill>
        <p:spPr>
          <a:xfrm>
            <a:off x="476249" y="4404314"/>
            <a:ext cx="3588201" cy="1829983"/>
          </a:xfrm>
          <a:prstGeom prst="rect">
            <a:avLst/>
          </a:prstGeom>
        </p:spPr>
      </p:pic>
      <p:sp>
        <p:nvSpPr>
          <p:cNvPr id="13" name="Rechthoek 12"/>
          <p:cNvSpPr/>
          <p:nvPr/>
        </p:nvSpPr>
        <p:spPr>
          <a:xfrm>
            <a:off x="4064450" y="4742597"/>
            <a:ext cx="3836476" cy="923330"/>
          </a:xfrm>
          <a:prstGeom prst="rect">
            <a:avLst/>
          </a:prstGeom>
        </p:spPr>
        <p:txBody>
          <a:bodyPr wrap="square">
            <a:spAutoFit/>
          </a:bodyPr>
          <a:lstStyle/>
          <a:p>
            <a:pPr algn="ctr"/>
            <a:r>
              <a:rPr lang="en-GB" b="1" i="1" dirty="0" smtClean="0">
                <a:latin typeface="Calibri Light" panose="020F0302020204030204"/>
              </a:rPr>
              <a:t>The different wavelengths (colours) that pass through a sample indicate what substances are in the sample. </a:t>
            </a:r>
            <a:endParaRPr lang="en-GB" b="1" i="1" dirty="0"/>
          </a:p>
        </p:txBody>
      </p:sp>
      <p:pic>
        <p:nvPicPr>
          <p:cNvPr id="16" name="Afbeelding 15"/>
          <p:cNvPicPr>
            <a:picLocks noChangeAspect="1"/>
          </p:cNvPicPr>
          <p:nvPr/>
        </p:nvPicPr>
        <p:blipFill>
          <a:blip r:embed="rId3"/>
          <a:stretch>
            <a:fillRect/>
          </a:stretch>
        </p:blipFill>
        <p:spPr>
          <a:xfrm>
            <a:off x="8991543" y="1583038"/>
            <a:ext cx="2410861" cy="2043991"/>
          </a:xfrm>
          <a:prstGeom prst="rect">
            <a:avLst/>
          </a:prstGeom>
        </p:spPr>
      </p:pic>
      <p:sp>
        <p:nvSpPr>
          <p:cNvPr id="17" name="Rechthoek 16"/>
          <p:cNvSpPr/>
          <p:nvPr/>
        </p:nvSpPr>
        <p:spPr>
          <a:xfrm>
            <a:off x="8231098" y="5204262"/>
            <a:ext cx="3171306" cy="923330"/>
          </a:xfrm>
          <a:prstGeom prst="rect">
            <a:avLst/>
          </a:prstGeom>
          <a:solidFill>
            <a:schemeClr val="bg2"/>
          </a:solidFill>
          <a:ln>
            <a:solidFill>
              <a:srgbClr val="7030A0"/>
            </a:solidFill>
          </a:ln>
        </p:spPr>
        <p:txBody>
          <a:bodyPr wrap="square">
            <a:spAutoFit/>
          </a:bodyPr>
          <a:lstStyle/>
          <a:p>
            <a:pPr algn="ctr"/>
            <a:r>
              <a:rPr lang="en-GB" dirty="0" smtClean="0">
                <a:solidFill>
                  <a:srgbClr val="000000"/>
                </a:solidFill>
                <a:latin typeface="Calibri Light" panose="020F0302020204030204"/>
              </a:rPr>
              <a:t>Spectrophotometry is the basis for many of the instruments used in the biochemistry lab. </a:t>
            </a:r>
            <a:endParaRPr lang="en-GB" dirty="0"/>
          </a:p>
        </p:txBody>
      </p:sp>
    </p:spTree>
    <p:extLst>
      <p:ext uri="{BB962C8B-B14F-4D97-AF65-F5344CB8AC3E}">
        <p14:creationId xmlns:p14="http://schemas.microsoft.com/office/powerpoint/2010/main" val="1504990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2186304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Spectrophotometry principle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a:blip r:embed="rId2"/>
          <a:stretch>
            <a:fillRect/>
          </a:stretch>
        </p:blipFill>
        <p:spPr>
          <a:xfrm>
            <a:off x="2446867" y="1324699"/>
            <a:ext cx="7408333" cy="2691389"/>
          </a:xfrm>
          <a:prstGeom prst="rect">
            <a:avLst/>
          </a:prstGeom>
        </p:spPr>
      </p:pic>
      <p:sp>
        <p:nvSpPr>
          <p:cNvPr id="8" name="Rechthoek 7"/>
          <p:cNvSpPr/>
          <p:nvPr/>
        </p:nvSpPr>
        <p:spPr>
          <a:xfrm>
            <a:off x="1083734" y="4518549"/>
            <a:ext cx="5435600" cy="1754326"/>
          </a:xfrm>
          <a:prstGeom prst="rect">
            <a:avLst/>
          </a:prstGeom>
        </p:spPr>
        <p:txBody>
          <a:bodyPr wrap="square">
            <a:spAutoFit/>
          </a:bodyPr>
          <a:lstStyle/>
          <a:p>
            <a:pPr lvl="0" algn="just"/>
            <a:r>
              <a:rPr lang="en-GB" dirty="0" smtClean="0">
                <a:solidFill>
                  <a:srgbClr val="000000"/>
                </a:solidFill>
                <a:latin typeface="Calibri Light" panose="020F0302020204030204"/>
              </a:rPr>
              <a:t>The </a:t>
            </a:r>
            <a:r>
              <a:rPr lang="en-GB" b="1" dirty="0" smtClean="0">
                <a:solidFill>
                  <a:srgbClr val="7030A0"/>
                </a:solidFill>
                <a:latin typeface="Calibri Light" panose="020F0302020204030204"/>
              </a:rPr>
              <a:t>spectrometer</a:t>
            </a:r>
            <a:r>
              <a:rPr lang="en-GB" dirty="0" smtClean="0">
                <a:solidFill>
                  <a:srgbClr val="000000"/>
                </a:solidFill>
                <a:latin typeface="Calibri Light" panose="020F0302020204030204"/>
              </a:rPr>
              <a:t> </a:t>
            </a:r>
            <a:r>
              <a:rPr lang="en-GB" dirty="0">
                <a:solidFill>
                  <a:srgbClr val="000000"/>
                </a:solidFill>
                <a:latin typeface="Calibri Light" panose="020F0302020204030204"/>
              </a:rPr>
              <a:t>produces </a:t>
            </a:r>
            <a:r>
              <a:rPr lang="en-GB" dirty="0" smtClean="0">
                <a:solidFill>
                  <a:srgbClr val="000000"/>
                </a:solidFill>
                <a:latin typeface="Calibri Light" panose="020F0302020204030204"/>
              </a:rPr>
              <a:t>the </a:t>
            </a:r>
            <a:r>
              <a:rPr lang="en-GB" dirty="0">
                <a:solidFill>
                  <a:srgbClr val="000000"/>
                </a:solidFill>
                <a:latin typeface="Calibri Light" panose="020F0302020204030204"/>
              </a:rPr>
              <a:t>desired range of wavelength of light. First a collimator (lens) transmits a straight beam of light </a:t>
            </a:r>
            <a:r>
              <a:rPr lang="en-GB" dirty="0" smtClean="0">
                <a:solidFill>
                  <a:srgbClr val="000000"/>
                </a:solidFill>
                <a:latin typeface="Calibri Light" panose="020F0302020204030204"/>
              </a:rPr>
              <a:t>that </a:t>
            </a:r>
            <a:r>
              <a:rPr lang="en-GB" dirty="0">
                <a:solidFill>
                  <a:srgbClr val="000000"/>
                </a:solidFill>
                <a:latin typeface="Calibri Light" panose="020F0302020204030204"/>
              </a:rPr>
              <a:t>passes through a monochromator (prism) to split it into several component wavelengths (spectrum). Then a wavelength selector (slit) transmits only the desired </a:t>
            </a:r>
            <a:r>
              <a:rPr lang="en-GB" dirty="0" smtClean="0">
                <a:solidFill>
                  <a:srgbClr val="000000"/>
                </a:solidFill>
                <a:latin typeface="Calibri Light" panose="020F0302020204030204"/>
              </a:rPr>
              <a:t>wavelengths.</a:t>
            </a:r>
            <a:endParaRPr lang="en-GB" dirty="0">
              <a:solidFill>
                <a:srgbClr val="000000"/>
              </a:solidFill>
              <a:latin typeface="Calibri Light" panose="020F0302020204030204"/>
            </a:endParaRPr>
          </a:p>
        </p:txBody>
      </p:sp>
      <p:sp>
        <p:nvSpPr>
          <p:cNvPr id="9" name="Rechthoek 8"/>
          <p:cNvSpPr/>
          <p:nvPr/>
        </p:nvSpPr>
        <p:spPr>
          <a:xfrm>
            <a:off x="7177616" y="4485861"/>
            <a:ext cx="4317999" cy="1200329"/>
          </a:xfrm>
          <a:prstGeom prst="rect">
            <a:avLst/>
          </a:prstGeom>
        </p:spPr>
        <p:txBody>
          <a:bodyPr wrap="square">
            <a:spAutoFit/>
          </a:bodyPr>
          <a:lstStyle/>
          <a:p>
            <a:pPr lvl="0" algn="just"/>
            <a:r>
              <a:rPr lang="en-GB" dirty="0" smtClean="0">
                <a:solidFill>
                  <a:srgbClr val="000000"/>
                </a:solidFill>
                <a:latin typeface="Calibri Light" panose="020F0302020204030204"/>
              </a:rPr>
              <a:t>The </a:t>
            </a:r>
            <a:r>
              <a:rPr lang="en-GB" b="1" dirty="0" smtClean="0">
                <a:solidFill>
                  <a:srgbClr val="7030A0"/>
                </a:solidFill>
                <a:latin typeface="Calibri Light" panose="020F0302020204030204"/>
              </a:rPr>
              <a:t>photometer </a:t>
            </a:r>
            <a:r>
              <a:rPr lang="en-GB" dirty="0" smtClean="0">
                <a:solidFill>
                  <a:srgbClr val="000000"/>
                </a:solidFill>
                <a:latin typeface="Calibri Light" panose="020F0302020204030204"/>
              </a:rPr>
              <a:t>detects </a:t>
            </a:r>
            <a:r>
              <a:rPr lang="en-GB" dirty="0">
                <a:solidFill>
                  <a:srgbClr val="000000"/>
                </a:solidFill>
                <a:latin typeface="Calibri Light" panose="020F0302020204030204"/>
              </a:rPr>
              <a:t>the amount of photons </a:t>
            </a:r>
            <a:r>
              <a:rPr lang="en-GB" dirty="0" smtClean="0">
                <a:solidFill>
                  <a:srgbClr val="000000"/>
                </a:solidFill>
                <a:latin typeface="Calibri Light" panose="020F0302020204030204"/>
              </a:rPr>
              <a:t>that have passed through the sample in the cuvette. It sends the resulting signal </a:t>
            </a:r>
            <a:r>
              <a:rPr lang="en-GB" dirty="0">
                <a:solidFill>
                  <a:srgbClr val="000000"/>
                </a:solidFill>
                <a:latin typeface="Calibri Light" panose="020F0302020204030204"/>
              </a:rPr>
              <a:t>to </a:t>
            </a:r>
            <a:r>
              <a:rPr lang="en-GB" dirty="0" smtClean="0">
                <a:solidFill>
                  <a:srgbClr val="000000"/>
                </a:solidFill>
                <a:latin typeface="Calibri Light" panose="020F0302020204030204"/>
              </a:rPr>
              <a:t>(a </a:t>
            </a:r>
            <a:r>
              <a:rPr lang="en-GB" dirty="0">
                <a:solidFill>
                  <a:srgbClr val="000000"/>
                </a:solidFill>
                <a:latin typeface="Calibri Light" panose="020F0302020204030204"/>
              </a:rPr>
              <a:t>galvanometer </a:t>
            </a:r>
            <a:r>
              <a:rPr lang="en-GB" dirty="0" smtClean="0">
                <a:solidFill>
                  <a:srgbClr val="000000"/>
                </a:solidFill>
                <a:latin typeface="Calibri Light" panose="020F0302020204030204"/>
              </a:rPr>
              <a:t>or) </a:t>
            </a:r>
            <a:r>
              <a:rPr lang="en-GB" dirty="0">
                <a:solidFill>
                  <a:srgbClr val="000000"/>
                </a:solidFill>
                <a:latin typeface="Calibri Light" panose="020F0302020204030204"/>
              </a:rPr>
              <a:t>a digital </a:t>
            </a:r>
            <a:r>
              <a:rPr lang="en-GB" dirty="0" smtClean="0">
                <a:solidFill>
                  <a:srgbClr val="000000"/>
                </a:solidFill>
                <a:latin typeface="Calibri Light" panose="020F0302020204030204"/>
              </a:rPr>
              <a:t>display. </a:t>
            </a:r>
            <a:endParaRPr lang="en-GB" dirty="0">
              <a:solidFill>
                <a:srgbClr val="000000"/>
              </a:solidFill>
              <a:latin typeface="Calibri Light" panose="020F0302020204030204"/>
            </a:endParaRPr>
          </a:p>
        </p:txBody>
      </p:sp>
      <p:sp>
        <p:nvSpPr>
          <p:cNvPr id="12" name="PIJL-OMLAAG 11"/>
          <p:cNvSpPr/>
          <p:nvPr/>
        </p:nvSpPr>
        <p:spPr>
          <a:xfrm rot="10800000">
            <a:off x="4106332" y="4051847"/>
            <a:ext cx="372534" cy="334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JL-OMLAAG 15"/>
          <p:cNvSpPr/>
          <p:nvPr/>
        </p:nvSpPr>
        <p:spPr>
          <a:xfrm rot="10800000">
            <a:off x="8068734" y="4030594"/>
            <a:ext cx="372534" cy="334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IJL-OMLAAG 16"/>
          <p:cNvSpPr/>
          <p:nvPr/>
        </p:nvSpPr>
        <p:spPr>
          <a:xfrm rot="10800000">
            <a:off x="6061074" y="4063602"/>
            <a:ext cx="372534" cy="334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JL-OMLAAG 17"/>
          <p:cNvSpPr/>
          <p:nvPr/>
        </p:nvSpPr>
        <p:spPr>
          <a:xfrm rot="10800000">
            <a:off x="5059043" y="4052316"/>
            <a:ext cx="372534" cy="334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IJL-OMLAAG 18"/>
          <p:cNvSpPr/>
          <p:nvPr/>
        </p:nvSpPr>
        <p:spPr>
          <a:xfrm rot="10800000">
            <a:off x="9150349" y="4030595"/>
            <a:ext cx="372534" cy="334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6931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Flame photometry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30" y="1524851"/>
            <a:ext cx="5229227" cy="2385268"/>
          </a:xfrm>
          <a:prstGeom prst="rect">
            <a:avLst/>
          </a:prstGeom>
        </p:spPr>
        <p:txBody>
          <a:bodyPr wrap="square">
            <a:spAutoFit/>
          </a:bodyPr>
          <a:lstStyle/>
          <a:p>
            <a:pPr lvl="0">
              <a:spcBef>
                <a:spcPts val="600"/>
              </a:spcBef>
            </a:pPr>
            <a:r>
              <a:rPr lang="en-GB" dirty="0" smtClean="0">
                <a:solidFill>
                  <a:srgbClr val="000000"/>
                </a:solidFill>
                <a:latin typeface="Calibri Light" panose="020F0302020204030204"/>
              </a:rPr>
              <a:t>Flame photometry is used to determine </a:t>
            </a:r>
            <a:r>
              <a:rPr lang="en-GB" dirty="0">
                <a:solidFill>
                  <a:srgbClr val="000000"/>
                </a:solidFill>
                <a:latin typeface="Calibri Light" panose="020F0302020204030204"/>
              </a:rPr>
              <a:t>the concentration of certain </a:t>
            </a:r>
            <a:r>
              <a:rPr lang="en-GB" b="1" dirty="0">
                <a:solidFill>
                  <a:srgbClr val="7030A0"/>
                </a:solidFill>
                <a:latin typeface="Calibri Light" panose="020F0302020204030204"/>
              </a:rPr>
              <a:t>metal ions </a:t>
            </a:r>
            <a:r>
              <a:rPr lang="en-GB" dirty="0">
                <a:solidFill>
                  <a:srgbClr val="000000"/>
                </a:solidFill>
                <a:latin typeface="Calibri Light" panose="020F0302020204030204"/>
              </a:rPr>
              <a:t>such as </a:t>
            </a:r>
            <a:r>
              <a:rPr lang="en-GB" b="1" dirty="0">
                <a:solidFill>
                  <a:srgbClr val="7030A0"/>
                </a:solidFill>
                <a:latin typeface="Calibri Light" panose="020F0302020204030204"/>
              </a:rPr>
              <a:t>sodium, potassium, lithium, </a:t>
            </a:r>
            <a:r>
              <a:rPr lang="en-GB" b="1" dirty="0" smtClean="0">
                <a:solidFill>
                  <a:srgbClr val="7030A0"/>
                </a:solidFill>
                <a:latin typeface="Calibri Light" panose="020F0302020204030204"/>
              </a:rPr>
              <a:t>calcium</a:t>
            </a:r>
            <a:r>
              <a:rPr lang="en-GB" dirty="0" smtClean="0">
                <a:solidFill>
                  <a:srgbClr val="000000"/>
                </a:solidFill>
                <a:latin typeface="Calibri Light" panose="020F0302020204030204"/>
              </a:rPr>
              <a:t> </a:t>
            </a:r>
            <a:r>
              <a:rPr lang="en-GB" dirty="0">
                <a:solidFill>
                  <a:srgbClr val="000000"/>
                </a:solidFill>
                <a:latin typeface="Calibri Light" panose="020F0302020204030204"/>
              </a:rPr>
              <a:t>etc. </a:t>
            </a:r>
            <a:endParaRPr lang="en-GB" dirty="0" smtClean="0">
              <a:solidFill>
                <a:srgbClr val="000000"/>
              </a:solidFill>
              <a:latin typeface="Calibri Light" panose="020F0302020204030204"/>
            </a:endParaRPr>
          </a:p>
          <a:p>
            <a:pPr lvl="0">
              <a:spcBef>
                <a:spcPts val="600"/>
              </a:spcBef>
            </a:pPr>
            <a:r>
              <a:rPr lang="en-GB" dirty="0" smtClean="0">
                <a:solidFill>
                  <a:srgbClr val="000000"/>
                </a:solidFill>
                <a:latin typeface="Calibri Light" panose="020F0302020204030204"/>
              </a:rPr>
              <a:t>In this technique, the fluid sample is nebulized and mixed with gas to be burnt in a flame. The light of the flame is led to a photodetector that determines the intensity of the light at certain frequencies (depending on the element to be measured). </a:t>
            </a:r>
          </a:p>
        </p:txBody>
      </p:sp>
      <p:grpSp>
        <p:nvGrpSpPr>
          <p:cNvPr id="19" name="Groep 18"/>
          <p:cNvGrpSpPr/>
          <p:nvPr/>
        </p:nvGrpSpPr>
        <p:grpSpPr>
          <a:xfrm>
            <a:off x="7136905" y="1340185"/>
            <a:ext cx="1704954" cy="756841"/>
            <a:chOff x="6561171" y="1459746"/>
            <a:chExt cx="1704954" cy="756841"/>
          </a:xfrm>
        </p:grpSpPr>
        <p:sp>
          <p:nvSpPr>
            <p:cNvPr id="9" name="Rechthoek 8"/>
            <p:cNvSpPr/>
            <p:nvPr/>
          </p:nvSpPr>
          <p:spPr>
            <a:xfrm>
              <a:off x="6561171" y="1459746"/>
              <a:ext cx="1704954" cy="369332"/>
            </a:xfrm>
            <a:prstGeom prst="rect">
              <a:avLst/>
            </a:prstGeom>
          </p:spPr>
          <p:txBody>
            <a:bodyPr wrap="none">
              <a:spAutoFit/>
            </a:bodyPr>
            <a:lstStyle/>
            <a:p>
              <a:r>
                <a:rPr lang="en-GB" dirty="0" smtClean="0">
                  <a:solidFill>
                    <a:srgbClr val="000000"/>
                  </a:solidFill>
                  <a:latin typeface="Calibri Light" panose="020F0302020204030204"/>
                </a:rPr>
                <a:t>monochromator</a:t>
              </a:r>
              <a:endParaRPr lang="en-GB" dirty="0"/>
            </a:p>
          </p:txBody>
        </p:sp>
        <p:cxnSp>
          <p:nvCxnSpPr>
            <p:cNvPr id="13" name="Rechte verbindingslijn met pijl 12"/>
            <p:cNvCxnSpPr/>
            <p:nvPr/>
          </p:nvCxnSpPr>
          <p:spPr>
            <a:xfrm>
              <a:off x="7413648" y="1859910"/>
              <a:ext cx="0" cy="356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8" name="Afbeelding 17"/>
          <p:cNvPicPr>
            <a:picLocks noChangeAspect="1"/>
          </p:cNvPicPr>
          <p:nvPr/>
        </p:nvPicPr>
        <p:blipFill>
          <a:blip r:embed="rId2"/>
          <a:stretch>
            <a:fillRect/>
          </a:stretch>
        </p:blipFill>
        <p:spPr>
          <a:xfrm>
            <a:off x="6090073" y="2314448"/>
            <a:ext cx="6163590" cy="4005419"/>
          </a:xfrm>
          <a:prstGeom prst="rect">
            <a:avLst/>
          </a:prstGeom>
        </p:spPr>
      </p:pic>
      <p:sp>
        <p:nvSpPr>
          <p:cNvPr id="16" name="Rechthoek 15"/>
          <p:cNvSpPr/>
          <p:nvPr/>
        </p:nvSpPr>
        <p:spPr>
          <a:xfrm>
            <a:off x="9076068" y="4627953"/>
            <a:ext cx="2582532" cy="646331"/>
          </a:xfrm>
          <a:prstGeom prst="rect">
            <a:avLst/>
          </a:prstGeom>
        </p:spPr>
        <p:txBody>
          <a:bodyPr wrap="square">
            <a:spAutoFit/>
          </a:bodyPr>
          <a:lstStyle/>
          <a:p>
            <a:pPr algn="ctr"/>
            <a:r>
              <a:rPr lang="en-GB" b="1" i="1" dirty="0" smtClean="0">
                <a:solidFill>
                  <a:srgbClr val="000000"/>
                </a:solidFill>
                <a:latin typeface="Calibri Light" panose="020F0302020204030204"/>
              </a:rPr>
              <a:t>schematic representation of the flame photometer</a:t>
            </a:r>
            <a:endParaRPr lang="en-GB" b="1" i="1" dirty="0"/>
          </a:p>
        </p:txBody>
      </p:sp>
    </p:spTree>
    <p:extLst>
      <p:ext uri="{BB962C8B-B14F-4D97-AF65-F5344CB8AC3E}">
        <p14:creationId xmlns:p14="http://schemas.microsoft.com/office/powerpoint/2010/main" val="3371271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Flame photometry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32125" y="1436256"/>
            <a:ext cx="11315896" cy="1200329"/>
          </a:xfrm>
          <a:prstGeom prst="rect">
            <a:avLst/>
          </a:prstGeom>
        </p:spPr>
        <p:txBody>
          <a:bodyPr wrap="square">
            <a:spAutoFit/>
          </a:bodyPr>
          <a:lstStyle/>
          <a:p>
            <a:pPr lvl="0"/>
            <a:r>
              <a:rPr lang="en-GB" dirty="0" smtClean="0">
                <a:solidFill>
                  <a:srgbClr val="000000"/>
                </a:solidFill>
                <a:latin typeface="Calibri Light" panose="020F0302020204030204"/>
              </a:rPr>
              <a:t>Flame photometry is related to spectrophotometry but has some different characteristics: </a:t>
            </a:r>
          </a:p>
          <a:p>
            <a:pPr marL="742950" lvl="1" indent="-285750">
              <a:buFont typeface="Arial" panose="020B0604020202020204" pitchFamily="34" charset="0"/>
              <a:buChar char="•"/>
            </a:pPr>
            <a:r>
              <a:rPr lang="en-GB" dirty="0" smtClean="0">
                <a:solidFill>
                  <a:srgbClr val="000000"/>
                </a:solidFill>
                <a:latin typeface="Calibri Light" panose="020F0302020204030204"/>
              </a:rPr>
              <a:t>it looks at ‘</a:t>
            </a:r>
            <a:r>
              <a:rPr lang="en-GB" b="1" dirty="0" smtClean="0">
                <a:solidFill>
                  <a:srgbClr val="7030A0"/>
                </a:solidFill>
                <a:latin typeface="Calibri Light" panose="020F0302020204030204"/>
              </a:rPr>
              <a:t>emission</a:t>
            </a:r>
            <a:r>
              <a:rPr lang="en-GB" dirty="0" smtClean="0">
                <a:solidFill>
                  <a:srgbClr val="000000"/>
                </a:solidFill>
                <a:latin typeface="Calibri Light" panose="020F0302020204030204"/>
              </a:rPr>
              <a:t>’ of light, rather than ‘transmission’ of light. </a:t>
            </a:r>
          </a:p>
          <a:p>
            <a:pPr marL="742950" lvl="1" indent="-285750">
              <a:buFont typeface="Arial" panose="020B0604020202020204" pitchFamily="34" charset="0"/>
              <a:buChar char="•"/>
            </a:pPr>
            <a:r>
              <a:rPr lang="en-GB" dirty="0" smtClean="0">
                <a:solidFill>
                  <a:srgbClr val="000000"/>
                </a:solidFill>
                <a:latin typeface="Calibri Light" panose="020F0302020204030204"/>
              </a:rPr>
              <a:t>the sample is mixed in the flame</a:t>
            </a:r>
          </a:p>
          <a:p>
            <a:pPr marL="742950" lvl="1" indent="-285750">
              <a:buFont typeface="Arial" panose="020B0604020202020204" pitchFamily="34" charset="0"/>
              <a:buChar char="•"/>
            </a:pPr>
            <a:r>
              <a:rPr lang="en-GB" dirty="0" smtClean="0">
                <a:solidFill>
                  <a:srgbClr val="000000"/>
                </a:solidFill>
                <a:latin typeface="Calibri Light" panose="020F0302020204030204"/>
              </a:rPr>
              <a:t>only a few elements can be analyzed (</a:t>
            </a:r>
            <a:r>
              <a:rPr lang="en-GB" b="1" dirty="0" smtClean="0">
                <a:solidFill>
                  <a:srgbClr val="7030A0"/>
                </a:solidFill>
                <a:latin typeface="Calibri Light" panose="020F0302020204030204"/>
              </a:rPr>
              <a:t>pure metals</a:t>
            </a:r>
            <a:r>
              <a:rPr lang="en-GB" dirty="0" smtClean="0">
                <a:solidFill>
                  <a:srgbClr val="000000"/>
                </a:solidFill>
                <a:latin typeface="Calibri Light" panose="020F0302020204030204"/>
              </a:rPr>
              <a:t>)</a:t>
            </a:r>
          </a:p>
        </p:txBody>
      </p:sp>
      <p:pic>
        <p:nvPicPr>
          <p:cNvPr id="5" name="Afbeelding 4"/>
          <p:cNvPicPr>
            <a:picLocks noChangeAspect="1"/>
          </p:cNvPicPr>
          <p:nvPr/>
        </p:nvPicPr>
        <p:blipFill rotWithShape="1">
          <a:blip r:embed="rId2"/>
          <a:srcRect t="11770" b="12615"/>
          <a:stretch/>
        </p:blipFill>
        <p:spPr>
          <a:xfrm>
            <a:off x="7273175" y="2727510"/>
            <a:ext cx="3784600" cy="2861733"/>
          </a:xfrm>
          <a:prstGeom prst="rect">
            <a:avLst/>
          </a:prstGeom>
        </p:spPr>
      </p:pic>
      <p:pic>
        <p:nvPicPr>
          <p:cNvPr id="8" name="Afbeelding 7"/>
          <p:cNvPicPr>
            <a:picLocks noChangeAspect="1"/>
          </p:cNvPicPr>
          <p:nvPr/>
        </p:nvPicPr>
        <p:blipFill rotWithShape="1">
          <a:blip r:embed="rId3"/>
          <a:srcRect t="8358"/>
          <a:stretch/>
        </p:blipFill>
        <p:spPr>
          <a:xfrm>
            <a:off x="953658" y="2966190"/>
            <a:ext cx="3999003" cy="2801543"/>
          </a:xfrm>
          <a:prstGeom prst="rect">
            <a:avLst/>
          </a:prstGeom>
        </p:spPr>
      </p:pic>
      <p:sp>
        <p:nvSpPr>
          <p:cNvPr id="12" name="Rechthoek 11"/>
          <p:cNvSpPr/>
          <p:nvPr/>
        </p:nvSpPr>
        <p:spPr>
          <a:xfrm>
            <a:off x="8255001" y="5729531"/>
            <a:ext cx="1820948" cy="369332"/>
          </a:xfrm>
          <a:prstGeom prst="rect">
            <a:avLst/>
          </a:prstGeom>
        </p:spPr>
        <p:txBody>
          <a:bodyPr wrap="none">
            <a:spAutoFit/>
          </a:bodyPr>
          <a:lstStyle/>
          <a:p>
            <a:r>
              <a:rPr lang="en-GB" b="1" i="1" dirty="0" smtClean="0">
                <a:solidFill>
                  <a:srgbClr val="000000"/>
                </a:solidFill>
                <a:latin typeface="Calibri Light" panose="020F0302020204030204"/>
              </a:rPr>
              <a:t>flame photometer</a:t>
            </a:r>
            <a:endParaRPr lang="en-GB" b="1" i="1" dirty="0"/>
          </a:p>
        </p:txBody>
      </p:sp>
      <p:sp>
        <p:nvSpPr>
          <p:cNvPr id="13" name="Rechthoek 12"/>
          <p:cNvSpPr/>
          <p:nvPr/>
        </p:nvSpPr>
        <p:spPr>
          <a:xfrm>
            <a:off x="1323663" y="5897990"/>
            <a:ext cx="3698128" cy="369332"/>
          </a:xfrm>
          <a:prstGeom prst="rect">
            <a:avLst/>
          </a:prstGeom>
        </p:spPr>
        <p:txBody>
          <a:bodyPr wrap="none">
            <a:spAutoFit/>
          </a:bodyPr>
          <a:lstStyle/>
          <a:p>
            <a:r>
              <a:rPr lang="en-GB" b="1" i="1" dirty="0" smtClean="0">
                <a:solidFill>
                  <a:srgbClr val="000000"/>
                </a:solidFill>
                <a:latin typeface="Calibri Light" panose="020F0302020204030204"/>
              </a:rPr>
              <a:t>different elements emit different colors</a:t>
            </a:r>
            <a:endParaRPr lang="en-GB" b="1" i="1" dirty="0"/>
          </a:p>
        </p:txBody>
      </p:sp>
    </p:spTree>
    <p:extLst>
      <p:ext uri="{BB962C8B-B14F-4D97-AF65-F5344CB8AC3E}">
        <p14:creationId xmlns:p14="http://schemas.microsoft.com/office/powerpoint/2010/main" val="1326432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rotWithShape="1">
          <a:blip r:embed="rId2"/>
          <a:srcRect t="3374" b="6850"/>
          <a:stretch/>
        </p:blipFill>
        <p:spPr>
          <a:xfrm>
            <a:off x="9296153" y="4558519"/>
            <a:ext cx="2106251" cy="1768646"/>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516506"/>
            <a:ext cx="1056847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Hemoglobin meter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12130" y="3524159"/>
            <a:ext cx="5379070" cy="1477328"/>
          </a:xfrm>
          <a:prstGeom prst="rect">
            <a:avLst/>
          </a:prstGeom>
        </p:spPr>
        <p:txBody>
          <a:bodyPr wrap="square">
            <a:spAutoFit/>
          </a:bodyPr>
          <a:lstStyle/>
          <a:p>
            <a:r>
              <a:rPr lang="en-GB" dirty="0">
                <a:solidFill>
                  <a:srgbClr val="000000"/>
                </a:solidFill>
                <a:latin typeface="Calibri Light" panose="020F0302020204030204"/>
              </a:rPr>
              <a:t>The </a:t>
            </a:r>
            <a:r>
              <a:rPr lang="en-GB" b="1" dirty="0" smtClean="0">
                <a:solidFill>
                  <a:srgbClr val="7030A0"/>
                </a:solidFill>
                <a:latin typeface="Calibri Light" panose="020F0302020204030204"/>
              </a:rPr>
              <a:t>haemoglobinometer </a:t>
            </a:r>
            <a:r>
              <a:rPr lang="en-GB" dirty="0" smtClean="0">
                <a:solidFill>
                  <a:srgbClr val="000000"/>
                </a:solidFill>
                <a:latin typeface="Calibri Light" panose="020F0302020204030204"/>
              </a:rPr>
              <a:t>is a portable, battery operated, manually operated colorimeter </a:t>
            </a:r>
            <a:r>
              <a:rPr lang="en-GB" dirty="0">
                <a:solidFill>
                  <a:srgbClr val="000000"/>
                </a:solidFill>
                <a:latin typeface="Calibri Light" panose="020F0302020204030204"/>
              </a:rPr>
              <a:t>designed to provide direct, </a:t>
            </a:r>
            <a:r>
              <a:rPr lang="en-GB" dirty="0" smtClean="0">
                <a:solidFill>
                  <a:srgbClr val="000000"/>
                </a:solidFill>
                <a:latin typeface="Calibri Light" panose="020F0302020204030204"/>
              </a:rPr>
              <a:t>accurate haemoglobin </a:t>
            </a:r>
            <a:r>
              <a:rPr lang="en-GB" dirty="0">
                <a:solidFill>
                  <a:srgbClr val="000000"/>
                </a:solidFill>
                <a:latin typeface="Calibri Light" panose="020F0302020204030204"/>
              </a:rPr>
              <a:t>concentration </a:t>
            </a:r>
            <a:r>
              <a:rPr lang="en-GB" dirty="0" smtClean="0">
                <a:solidFill>
                  <a:srgbClr val="000000"/>
                </a:solidFill>
                <a:latin typeface="Calibri Light" panose="020F0302020204030204"/>
              </a:rPr>
              <a:t>readings.  </a:t>
            </a:r>
          </a:p>
          <a:p>
            <a:r>
              <a:rPr lang="en-GB" dirty="0" smtClean="0">
                <a:solidFill>
                  <a:srgbClr val="000000"/>
                </a:solidFill>
                <a:latin typeface="Calibri Light" panose="020F0302020204030204"/>
              </a:rPr>
              <a:t>Some </a:t>
            </a:r>
            <a:r>
              <a:rPr lang="en-GB" dirty="0">
                <a:solidFill>
                  <a:srgbClr val="000000"/>
                </a:solidFill>
                <a:latin typeface="Calibri Light" panose="020F0302020204030204"/>
              </a:rPr>
              <a:t>require </a:t>
            </a:r>
            <a:r>
              <a:rPr lang="en-GB" b="1" dirty="0">
                <a:solidFill>
                  <a:srgbClr val="7030A0"/>
                </a:solidFill>
                <a:latin typeface="Calibri Light" panose="020F0302020204030204"/>
              </a:rPr>
              <a:t>dilution of blood </a:t>
            </a:r>
            <a:r>
              <a:rPr lang="en-GB" dirty="0" smtClean="0">
                <a:solidFill>
                  <a:srgbClr val="000000"/>
                </a:solidFill>
                <a:latin typeface="Calibri Light" panose="020F0302020204030204"/>
              </a:rPr>
              <a:t>before haemoglobin </a:t>
            </a:r>
            <a:r>
              <a:rPr lang="en-GB" dirty="0">
                <a:solidFill>
                  <a:srgbClr val="000000"/>
                </a:solidFill>
                <a:latin typeface="Calibri Light" panose="020F0302020204030204"/>
              </a:rPr>
              <a:t>measurement. </a:t>
            </a:r>
            <a:endParaRPr lang="en-GB" dirty="0" smtClean="0">
              <a:latin typeface="+mj-lt"/>
            </a:endParaRPr>
          </a:p>
        </p:txBody>
      </p:sp>
      <p:sp>
        <p:nvSpPr>
          <p:cNvPr id="13" name="Rechthoek 12"/>
          <p:cNvSpPr/>
          <p:nvPr/>
        </p:nvSpPr>
        <p:spPr>
          <a:xfrm>
            <a:off x="7566987" y="5571693"/>
            <a:ext cx="2000099" cy="369332"/>
          </a:xfrm>
          <a:prstGeom prst="rect">
            <a:avLst/>
          </a:prstGeom>
        </p:spPr>
        <p:txBody>
          <a:bodyPr wrap="none">
            <a:spAutoFit/>
          </a:bodyPr>
          <a:lstStyle/>
          <a:p>
            <a:r>
              <a:rPr lang="en-GB" b="1" i="1" dirty="0" err="1" smtClean="0">
                <a:solidFill>
                  <a:srgbClr val="000000"/>
                </a:solidFill>
                <a:latin typeface="Calibri Light" panose="020F0302020204030204"/>
              </a:rPr>
              <a:t>hemoglobinometers</a:t>
            </a:r>
            <a:endParaRPr lang="en-GB" b="1" i="1" dirty="0"/>
          </a:p>
        </p:txBody>
      </p:sp>
      <p:sp>
        <p:nvSpPr>
          <p:cNvPr id="9" name="Rechthoek 8"/>
          <p:cNvSpPr/>
          <p:nvPr/>
        </p:nvSpPr>
        <p:spPr>
          <a:xfrm>
            <a:off x="412130" y="1466852"/>
            <a:ext cx="5463737" cy="1477328"/>
          </a:xfrm>
          <a:prstGeom prst="rect">
            <a:avLst/>
          </a:prstGeom>
        </p:spPr>
        <p:txBody>
          <a:bodyPr wrap="square">
            <a:spAutoFit/>
          </a:bodyPr>
          <a:lstStyle/>
          <a:p>
            <a:pPr lvl="0">
              <a:spcAft>
                <a:spcPts val="600"/>
              </a:spcAft>
            </a:pPr>
            <a:r>
              <a:rPr lang="en-GB" dirty="0">
                <a:solidFill>
                  <a:srgbClr val="000000"/>
                </a:solidFill>
                <a:latin typeface="Calibri Light" panose="020F0302020204030204"/>
              </a:rPr>
              <a:t>A hemoglobin meter is a </a:t>
            </a:r>
            <a:r>
              <a:rPr lang="en-GB" dirty="0" smtClean="0">
                <a:solidFill>
                  <a:srgbClr val="000000"/>
                </a:solidFill>
                <a:latin typeface="Calibri Light" panose="020F0302020204030204"/>
              </a:rPr>
              <a:t>type of spectrophotometer: a color measuring device. </a:t>
            </a:r>
            <a:r>
              <a:rPr lang="en-GB" dirty="0">
                <a:solidFill>
                  <a:srgbClr val="000000"/>
                </a:solidFill>
                <a:latin typeface="Calibri Light" panose="020F0302020204030204"/>
              </a:rPr>
              <a:t>It is used </a:t>
            </a:r>
            <a:r>
              <a:rPr lang="en-GB" dirty="0" smtClean="0">
                <a:solidFill>
                  <a:srgbClr val="000000"/>
                </a:solidFill>
                <a:latin typeface="Calibri Light" panose="020F0302020204030204"/>
              </a:rPr>
              <a:t>to determine </a:t>
            </a:r>
            <a:r>
              <a:rPr lang="en-GB" b="1" dirty="0">
                <a:solidFill>
                  <a:srgbClr val="7030A0"/>
                </a:solidFill>
                <a:latin typeface="Calibri Light" panose="020F0302020204030204"/>
              </a:rPr>
              <a:t>hemoglobin </a:t>
            </a:r>
            <a:r>
              <a:rPr lang="en-GB" b="1" dirty="0" smtClean="0">
                <a:solidFill>
                  <a:srgbClr val="7030A0"/>
                </a:solidFill>
                <a:latin typeface="Calibri Light" panose="020F0302020204030204"/>
              </a:rPr>
              <a:t>concentrations </a:t>
            </a:r>
            <a:r>
              <a:rPr lang="en-GB" dirty="0">
                <a:solidFill>
                  <a:srgbClr val="000000"/>
                </a:solidFill>
                <a:latin typeface="Calibri Light" panose="020F0302020204030204"/>
              </a:rPr>
              <a:t>in the blood</a:t>
            </a:r>
            <a:r>
              <a:rPr lang="en-GB" dirty="0" smtClean="0">
                <a:solidFill>
                  <a:srgbClr val="000000"/>
                </a:solidFill>
                <a:latin typeface="Calibri Light" panose="020F0302020204030204"/>
              </a:rPr>
              <a:t>. This is a critical measure for ‘iron deficiency anemia’ which is the most prevalent </a:t>
            </a:r>
            <a:r>
              <a:rPr lang="en-GB" b="1" dirty="0" smtClean="0">
                <a:solidFill>
                  <a:srgbClr val="7030A0"/>
                </a:solidFill>
                <a:latin typeface="Calibri Light" panose="020F0302020204030204"/>
              </a:rPr>
              <a:t>nutritional disorder </a:t>
            </a:r>
            <a:r>
              <a:rPr lang="en-GB" dirty="0" smtClean="0">
                <a:solidFill>
                  <a:srgbClr val="000000"/>
                </a:solidFill>
                <a:latin typeface="Calibri Light" panose="020F0302020204030204"/>
              </a:rPr>
              <a:t>in the world. </a:t>
            </a:r>
            <a:endParaRPr lang="en-GB" dirty="0">
              <a:solidFill>
                <a:srgbClr val="000000"/>
              </a:solidFill>
              <a:latin typeface="Calibri Light" panose="020F0302020204030204"/>
            </a:endParaRPr>
          </a:p>
        </p:txBody>
      </p:sp>
      <p:pic>
        <p:nvPicPr>
          <p:cNvPr id="16" name="Afbeelding 15"/>
          <p:cNvPicPr>
            <a:picLocks noChangeAspect="1"/>
          </p:cNvPicPr>
          <p:nvPr/>
        </p:nvPicPr>
        <p:blipFill rotWithShape="1">
          <a:blip r:embed="rId3"/>
          <a:srcRect l="11955" t="14656" r="4489" b="1467"/>
          <a:stretch/>
        </p:blipFill>
        <p:spPr>
          <a:xfrm>
            <a:off x="7055843" y="1501688"/>
            <a:ext cx="4346561" cy="2940864"/>
          </a:xfrm>
          <a:prstGeom prst="rect">
            <a:avLst/>
          </a:prstGeom>
        </p:spPr>
      </p:pic>
    </p:spTree>
    <p:extLst>
      <p:ext uri="{BB962C8B-B14F-4D97-AF65-F5344CB8AC3E}">
        <p14:creationId xmlns:p14="http://schemas.microsoft.com/office/powerpoint/2010/main" val="1285163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516506"/>
            <a:ext cx="1056847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Glucometer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12130" y="1446483"/>
            <a:ext cx="6310403" cy="1477328"/>
          </a:xfrm>
          <a:prstGeom prst="rect">
            <a:avLst/>
          </a:prstGeom>
        </p:spPr>
        <p:txBody>
          <a:bodyPr wrap="square">
            <a:spAutoFit/>
          </a:bodyPr>
          <a:lstStyle/>
          <a:p>
            <a:pPr lvl="0"/>
            <a:r>
              <a:rPr lang="en-GB" dirty="0" smtClean="0">
                <a:solidFill>
                  <a:srgbClr val="000000"/>
                </a:solidFill>
                <a:latin typeface="Calibri Light" panose="020F0302020204030204"/>
              </a:rPr>
              <a:t>A glucose </a:t>
            </a:r>
            <a:r>
              <a:rPr lang="en-GB" dirty="0">
                <a:solidFill>
                  <a:srgbClr val="000000"/>
                </a:solidFill>
                <a:latin typeface="Calibri Light" panose="020F0302020204030204"/>
              </a:rPr>
              <a:t>meter (or glucometer) is </a:t>
            </a:r>
            <a:r>
              <a:rPr lang="en-GB" dirty="0" smtClean="0">
                <a:solidFill>
                  <a:srgbClr val="000000"/>
                </a:solidFill>
                <a:latin typeface="Calibri Light" panose="020F0302020204030204"/>
              </a:rPr>
              <a:t>used to determine </a:t>
            </a:r>
            <a:r>
              <a:rPr lang="en-GB" dirty="0">
                <a:solidFill>
                  <a:srgbClr val="000000"/>
                </a:solidFill>
                <a:latin typeface="Calibri Light" panose="020F0302020204030204"/>
              </a:rPr>
              <a:t>the </a:t>
            </a:r>
            <a:r>
              <a:rPr lang="en-GB" b="1" dirty="0" smtClean="0">
                <a:solidFill>
                  <a:srgbClr val="7030A0"/>
                </a:solidFill>
                <a:latin typeface="Calibri Light" panose="020F0302020204030204"/>
              </a:rPr>
              <a:t>concentration </a:t>
            </a:r>
            <a:r>
              <a:rPr lang="en-GB" b="1" dirty="0">
                <a:solidFill>
                  <a:srgbClr val="7030A0"/>
                </a:solidFill>
                <a:latin typeface="Calibri Light" panose="020F0302020204030204"/>
              </a:rPr>
              <a:t>of glucose in the </a:t>
            </a:r>
            <a:r>
              <a:rPr lang="en-GB" b="1" dirty="0" smtClean="0">
                <a:solidFill>
                  <a:srgbClr val="7030A0"/>
                </a:solidFill>
                <a:latin typeface="Calibri Light" panose="020F0302020204030204"/>
              </a:rPr>
              <a:t>blood</a:t>
            </a:r>
            <a:r>
              <a:rPr lang="en-GB" dirty="0" smtClean="0">
                <a:solidFill>
                  <a:srgbClr val="000000"/>
                </a:solidFill>
                <a:latin typeface="Calibri Light" panose="020F0302020204030204"/>
              </a:rPr>
              <a:t>, important for patients with </a:t>
            </a:r>
            <a:r>
              <a:rPr lang="en-GB" b="1" dirty="0" smtClean="0">
                <a:solidFill>
                  <a:srgbClr val="7030A0"/>
                </a:solidFill>
                <a:latin typeface="Calibri Light" panose="020F0302020204030204"/>
              </a:rPr>
              <a:t>diabetes</a:t>
            </a:r>
            <a:r>
              <a:rPr lang="en-GB" dirty="0" smtClean="0">
                <a:solidFill>
                  <a:srgbClr val="000000"/>
                </a:solidFill>
                <a:latin typeface="Calibri Light" panose="020F0302020204030204"/>
              </a:rPr>
              <a:t>. A </a:t>
            </a:r>
            <a:r>
              <a:rPr lang="en-GB" dirty="0">
                <a:solidFill>
                  <a:srgbClr val="000000"/>
                </a:solidFill>
                <a:latin typeface="Calibri Light" panose="020F0302020204030204"/>
              </a:rPr>
              <a:t>small drop of </a:t>
            </a:r>
            <a:r>
              <a:rPr lang="en-GB" dirty="0" smtClean="0">
                <a:solidFill>
                  <a:srgbClr val="000000"/>
                </a:solidFill>
                <a:latin typeface="Calibri Light" panose="020F0302020204030204"/>
              </a:rPr>
              <a:t>blood is </a:t>
            </a:r>
            <a:r>
              <a:rPr lang="en-GB" dirty="0">
                <a:solidFill>
                  <a:srgbClr val="000000"/>
                </a:solidFill>
                <a:latin typeface="Calibri Light" panose="020F0302020204030204"/>
              </a:rPr>
              <a:t>placed on a disposable test strip that the meter reads and uses to calculate the blood glucose level. The meter then displays the level in units of mg/dl or </a:t>
            </a:r>
            <a:r>
              <a:rPr lang="en-GB" dirty="0" err="1">
                <a:solidFill>
                  <a:srgbClr val="000000"/>
                </a:solidFill>
                <a:latin typeface="Calibri Light" panose="020F0302020204030204"/>
              </a:rPr>
              <a:t>mmol</a:t>
            </a:r>
            <a:r>
              <a:rPr lang="en-GB" dirty="0">
                <a:solidFill>
                  <a:srgbClr val="000000"/>
                </a:solidFill>
                <a:latin typeface="Calibri Light" panose="020F0302020204030204"/>
              </a:rPr>
              <a:t>/l</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pic>
        <p:nvPicPr>
          <p:cNvPr id="16" name="Afbeelding 1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60832" y="1361516"/>
            <a:ext cx="4534481" cy="3168797"/>
          </a:xfrm>
          <a:prstGeom prst="rect">
            <a:avLst/>
          </a:prstGeom>
        </p:spPr>
      </p:pic>
      <p:sp>
        <p:nvSpPr>
          <p:cNvPr id="17" name="Rechthoek 16"/>
          <p:cNvSpPr/>
          <p:nvPr/>
        </p:nvSpPr>
        <p:spPr>
          <a:xfrm>
            <a:off x="8191252" y="4807102"/>
            <a:ext cx="1924722" cy="369332"/>
          </a:xfrm>
          <a:prstGeom prst="rect">
            <a:avLst/>
          </a:prstGeom>
        </p:spPr>
        <p:txBody>
          <a:bodyPr wrap="square">
            <a:spAutoFit/>
          </a:bodyPr>
          <a:lstStyle/>
          <a:p>
            <a:pPr algn="ctr"/>
            <a:r>
              <a:rPr lang="en-GB" b="1" i="1" dirty="0" smtClean="0">
                <a:solidFill>
                  <a:srgbClr val="000000"/>
                </a:solidFill>
                <a:latin typeface="Calibri Light" panose="020F0302020204030204"/>
              </a:rPr>
              <a:t>glucometer</a:t>
            </a:r>
            <a:endParaRPr lang="en-GB" b="1" i="1" dirty="0"/>
          </a:p>
        </p:txBody>
      </p:sp>
      <p:sp>
        <p:nvSpPr>
          <p:cNvPr id="8" name="Rechthoek 7"/>
          <p:cNvSpPr/>
          <p:nvPr/>
        </p:nvSpPr>
        <p:spPr>
          <a:xfrm>
            <a:off x="2841476" y="5692868"/>
            <a:ext cx="8653837" cy="369332"/>
          </a:xfrm>
          <a:prstGeom prst="rect">
            <a:avLst/>
          </a:prstGeom>
          <a:solidFill>
            <a:schemeClr val="bg2"/>
          </a:solidFill>
          <a:ln>
            <a:solidFill>
              <a:srgbClr val="7030A0"/>
            </a:solidFill>
          </a:ln>
        </p:spPr>
        <p:txBody>
          <a:bodyPr wrap="square">
            <a:spAutoFit/>
          </a:bodyPr>
          <a:lstStyle/>
          <a:p>
            <a:r>
              <a:rPr lang="en-GB" dirty="0" smtClean="0">
                <a:latin typeface="+mj-lt"/>
              </a:rPr>
              <a:t>The </a:t>
            </a:r>
            <a:r>
              <a:rPr lang="en-GB" dirty="0">
                <a:latin typeface="+mj-lt"/>
              </a:rPr>
              <a:t>times it takes to read a test strip may range from 3 to 60 seconds for different models.</a:t>
            </a:r>
          </a:p>
        </p:txBody>
      </p:sp>
      <p:sp>
        <p:nvSpPr>
          <p:cNvPr id="9" name="Rechthoek 8"/>
          <p:cNvSpPr/>
          <p:nvPr/>
        </p:nvSpPr>
        <p:spPr>
          <a:xfrm>
            <a:off x="412130" y="3064699"/>
            <a:ext cx="5602819" cy="1754326"/>
          </a:xfrm>
          <a:prstGeom prst="rect">
            <a:avLst/>
          </a:prstGeom>
        </p:spPr>
        <p:txBody>
          <a:bodyPr wrap="square">
            <a:spAutoFit/>
          </a:bodyPr>
          <a:lstStyle/>
          <a:p>
            <a:r>
              <a:rPr lang="en-GB" dirty="0">
                <a:latin typeface="+mj-lt"/>
              </a:rPr>
              <a:t>Most glucometers today use an </a:t>
            </a:r>
            <a:r>
              <a:rPr lang="en-GB" b="1" dirty="0">
                <a:solidFill>
                  <a:srgbClr val="7030A0"/>
                </a:solidFill>
                <a:latin typeface="+mj-lt"/>
              </a:rPr>
              <a:t>electrochemical</a:t>
            </a:r>
            <a:r>
              <a:rPr lang="en-GB" dirty="0">
                <a:latin typeface="+mj-lt"/>
              </a:rPr>
              <a:t> </a:t>
            </a:r>
            <a:r>
              <a:rPr lang="en-GB" dirty="0" smtClean="0">
                <a:latin typeface="+mj-lt"/>
              </a:rPr>
              <a:t>method, where the glucose in the blood reacts with chemicals on the test strip. The </a:t>
            </a:r>
            <a:r>
              <a:rPr lang="en-GB" b="1" dirty="0" smtClean="0">
                <a:solidFill>
                  <a:srgbClr val="7030A0"/>
                </a:solidFill>
                <a:latin typeface="+mj-lt"/>
              </a:rPr>
              <a:t>electrical properties </a:t>
            </a:r>
            <a:r>
              <a:rPr lang="en-GB" dirty="0" smtClean="0">
                <a:latin typeface="+mj-lt"/>
              </a:rPr>
              <a:t>of the resulting material are related to the amount of glucose in the blood and are measured. From this, the glucose concentration is calculated and displayed. </a:t>
            </a:r>
          </a:p>
        </p:txBody>
      </p:sp>
    </p:spTree>
    <p:extLst>
      <p:ext uri="{BB962C8B-B14F-4D97-AF65-F5344CB8AC3E}">
        <p14:creationId xmlns:p14="http://schemas.microsoft.com/office/powerpoint/2010/main" val="2181605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516506"/>
            <a:ext cx="5380021"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Automated Analysers</a:t>
            </a:r>
            <a:endPar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67704" y="3474973"/>
            <a:ext cx="9006910" cy="1831271"/>
          </a:xfrm>
          <a:prstGeom prst="rect">
            <a:avLst/>
          </a:prstGeom>
        </p:spPr>
        <p:txBody>
          <a:bodyPr wrap="square">
            <a:spAutoFit/>
          </a:bodyPr>
          <a:lstStyle/>
          <a:p>
            <a:pPr>
              <a:spcBef>
                <a:spcPts val="600"/>
              </a:spcBef>
              <a:spcAft>
                <a:spcPts val="600"/>
              </a:spcAft>
            </a:pPr>
            <a:r>
              <a:rPr lang="en-GB" dirty="0" smtClean="0">
                <a:latin typeface="+mj-lt"/>
              </a:rPr>
              <a:t>Different analysers have different ways to </a:t>
            </a:r>
            <a:r>
              <a:rPr lang="en-GB" b="1" dirty="0" smtClean="0">
                <a:solidFill>
                  <a:srgbClr val="7030A0"/>
                </a:solidFill>
                <a:latin typeface="+mj-lt"/>
              </a:rPr>
              <a:t>introduce a sample </a:t>
            </a:r>
            <a:r>
              <a:rPr lang="en-GB" dirty="0" smtClean="0">
                <a:latin typeface="+mj-lt"/>
              </a:rPr>
              <a:t>into the analyser: </a:t>
            </a:r>
          </a:p>
          <a:p>
            <a:pPr marL="742950" lvl="1" indent="-285750">
              <a:buFont typeface="Arial" panose="020B0604020202020204" pitchFamily="34" charset="0"/>
              <a:buChar char="•"/>
            </a:pPr>
            <a:r>
              <a:rPr lang="en-GB" dirty="0" smtClean="0">
                <a:latin typeface="+mj-lt"/>
              </a:rPr>
              <a:t>placing </a:t>
            </a:r>
            <a:r>
              <a:rPr lang="en-GB" b="1" dirty="0">
                <a:solidFill>
                  <a:srgbClr val="7030A0"/>
                </a:solidFill>
                <a:latin typeface="+mj-lt"/>
              </a:rPr>
              <a:t>test tubes of sample into racks</a:t>
            </a:r>
            <a:r>
              <a:rPr lang="en-GB" dirty="0">
                <a:latin typeface="+mj-lt"/>
              </a:rPr>
              <a:t>, which can be moved along a track, </a:t>
            </a:r>
            <a:endParaRPr lang="en-GB" dirty="0" smtClean="0">
              <a:latin typeface="+mj-lt"/>
            </a:endParaRPr>
          </a:p>
          <a:p>
            <a:pPr marL="742950" lvl="1" indent="-285750">
              <a:buFont typeface="Arial" panose="020B0604020202020204" pitchFamily="34" charset="0"/>
              <a:buChar char="•"/>
            </a:pPr>
            <a:r>
              <a:rPr lang="en-GB" dirty="0" smtClean="0">
                <a:latin typeface="+mj-lt"/>
              </a:rPr>
              <a:t>inserting </a:t>
            </a:r>
            <a:r>
              <a:rPr lang="en-GB" dirty="0">
                <a:latin typeface="+mj-lt"/>
              </a:rPr>
              <a:t>tubes into </a:t>
            </a:r>
            <a:r>
              <a:rPr lang="en-GB" b="1" dirty="0">
                <a:solidFill>
                  <a:srgbClr val="7030A0"/>
                </a:solidFill>
                <a:latin typeface="+mj-lt"/>
              </a:rPr>
              <a:t>circular carousels </a:t>
            </a:r>
            <a:r>
              <a:rPr lang="en-GB" dirty="0">
                <a:latin typeface="+mj-lt"/>
              </a:rPr>
              <a:t>that rotate to make the sample available. </a:t>
            </a:r>
            <a:endParaRPr lang="en-GB" dirty="0" smtClean="0">
              <a:latin typeface="+mj-lt"/>
            </a:endParaRPr>
          </a:p>
          <a:p>
            <a:pPr marL="742950" lvl="1" indent="-285750">
              <a:buFont typeface="Arial" panose="020B0604020202020204" pitchFamily="34" charset="0"/>
              <a:buChar char="•"/>
            </a:pPr>
            <a:r>
              <a:rPr lang="en-GB" dirty="0" smtClean="0">
                <a:latin typeface="+mj-lt"/>
              </a:rPr>
              <a:t>some </a:t>
            </a:r>
            <a:r>
              <a:rPr lang="en-GB" dirty="0">
                <a:latin typeface="+mj-lt"/>
              </a:rPr>
              <a:t>analysers require samples to be </a:t>
            </a:r>
            <a:r>
              <a:rPr lang="en-GB" b="1" dirty="0">
                <a:solidFill>
                  <a:srgbClr val="7030A0"/>
                </a:solidFill>
                <a:latin typeface="+mj-lt"/>
              </a:rPr>
              <a:t>transferred to sample cups</a:t>
            </a:r>
            <a:r>
              <a:rPr lang="en-GB" dirty="0">
                <a:latin typeface="+mj-lt"/>
              </a:rPr>
              <a:t>. </a:t>
            </a:r>
            <a:endParaRPr lang="en-GB" dirty="0" smtClean="0">
              <a:latin typeface="+mj-lt"/>
            </a:endParaRPr>
          </a:p>
          <a:p>
            <a:r>
              <a:rPr lang="en-GB" dirty="0" smtClean="0">
                <a:latin typeface="+mj-lt"/>
              </a:rPr>
              <a:t>More recently, to protect the safety of laboratory staff, analysers feature </a:t>
            </a:r>
            <a:r>
              <a:rPr lang="en-GB" b="1" dirty="0" smtClean="0">
                <a:solidFill>
                  <a:srgbClr val="7030A0"/>
                </a:solidFill>
                <a:latin typeface="+mj-lt"/>
              </a:rPr>
              <a:t>closed tube sampling</a:t>
            </a:r>
            <a:r>
              <a:rPr lang="en-GB" dirty="0" smtClean="0">
                <a:latin typeface="+mj-lt"/>
              </a:rPr>
              <a:t>, preventing workers from direct exposure to samples.</a:t>
            </a:r>
          </a:p>
        </p:txBody>
      </p:sp>
      <p:sp>
        <p:nvSpPr>
          <p:cNvPr id="12" name="Rechthoek 11"/>
          <p:cNvSpPr/>
          <p:nvPr/>
        </p:nvSpPr>
        <p:spPr>
          <a:xfrm>
            <a:off x="9419040" y="3859092"/>
            <a:ext cx="2582365" cy="1200329"/>
          </a:xfrm>
          <a:prstGeom prst="rect">
            <a:avLst/>
          </a:prstGeom>
        </p:spPr>
        <p:txBody>
          <a:bodyPr wrap="square">
            <a:spAutoFit/>
          </a:bodyPr>
          <a:lstStyle/>
          <a:p>
            <a:pPr algn="ctr"/>
            <a:r>
              <a:rPr lang="en-GB" b="1" i="1" dirty="0" smtClean="0">
                <a:solidFill>
                  <a:srgbClr val="000000"/>
                </a:solidFill>
                <a:latin typeface="Calibri Light" panose="020F0302020204030204"/>
              </a:rPr>
              <a:t>tubes for closed tube sampling: the fluid can only leave the tube inside the analyser. </a:t>
            </a:r>
            <a:endParaRPr lang="en-GB" b="1" i="1" dirty="0"/>
          </a:p>
        </p:txBody>
      </p:sp>
      <p:sp>
        <p:nvSpPr>
          <p:cNvPr id="3" name="Rechthoek 2"/>
          <p:cNvSpPr/>
          <p:nvPr/>
        </p:nvSpPr>
        <p:spPr>
          <a:xfrm>
            <a:off x="2937716" y="1690444"/>
            <a:ext cx="5994675" cy="1477328"/>
          </a:xfrm>
          <a:prstGeom prst="rect">
            <a:avLst/>
          </a:prstGeom>
        </p:spPr>
        <p:txBody>
          <a:bodyPr wrap="square">
            <a:spAutoFit/>
          </a:bodyPr>
          <a:lstStyle/>
          <a:p>
            <a:pPr lvl="0">
              <a:spcBef>
                <a:spcPts val="600"/>
              </a:spcBef>
              <a:spcAft>
                <a:spcPts val="600"/>
              </a:spcAft>
            </a:pPr>
            <a:r>
              <a:rPr lang="en-GB" dirty="0">
                <a:solidFill>
                  <a:srgbClr val="000000"/>
                </a:solidFill>
                <a:latin typeface="Calibri Light" panose="020F0302020204030204"/>
              </a:rPr>
              <a:t>An automated analyser is </a:t>
            </a:r>
            <a:r>
              <a:rPr lang="en-GB" dirty="0" smtClean="0">
                <a:solidFill>
                  <a:srgbClr val="000000"/>
                </a:solidFill>
                <a:latin typeface="Calibri Light" panose="020F0302020204030204"/>
              </a:rPr>
              <a:t>designed </a:t>
            </a:r>
            <a:r>
              <a:rPr lang="en-GB" dirty="0">
                <a:solidFill>
                  <a:srgbClr val="000000"/>
                </a:solidFill>
                <a:latin typeface="Calibri Light" panose="020F0302020204030204"/>
              </a:rPr>
              <a:t>to measure different chemicals and other characteristics in </a:t>
            </a:r>
            <a:r>
              <a:rPr lang="en-GB" dirty="0" smtClean="0">
                <a:solidFill>
                  <a:srgbClr val="000000"/>
                </a:solidFill>
                <a:latin typeface="Calibri Light" panose="020F0302020204030204"/>
              </a:rPr>
              <a:t>biological </a:t>
            </a:r>
            <a:r>
              <a:rPr lang="en-GB" dirty="0">
                <a:solidFill>
                  <a:srgbClr val="000000"/>
                </a:solidFill>
                <a:latin typeface="Calibri Light" panose="020F0302020204030204"/>
              </a:rPr>
              <a:t>samples quickly, </a:t>
            </a:r>
            <a:r>
              <a:rPr lang="en-GB" b="1" dirty="0">
                <a:solidFill>
                  <a:srgbClr val="7030A0"/>
                </a:solidFill>
                <a:latin typeface="Calibri Light" panose="020F0302020204030204"/>
              </a:rPr>
              <a:t>with minimal human assistance</a:t>
            </a:r>
            <a:r>
              <a:rPr lang="en-GB" dirty="0">
                <a:solidFill>
                  <a:srgbClr val="000000"/>
                </a:solidFill>
                <a:latin typeface="Calibri Light" panose="020F0302020204030204"/>
              </a:rPr>
              <a:t>. </a:t>
            </a:r>
            <a:r>
              <a:rPr lang="en-GB" dirty="0" smtClean="0">
                <a:solidFill>
                  <a:srgbClr val="000000"/>
                </a:solidFill>
                <a:latin typeface="Calibri Light" panose="020F0302020204030204"/>
              </a:rPr>
              <a:t>Operator </a:t>
            </a:r>
            <a:r>
              <a:rPr lang="en-GB" dirty="0">
                <a:solidFill>
                  <a:srgbClr val="000000"/>
                </a:solidFill>
                <a:latin typeface="Calibri Light" panose="020F0302020204030204"/>
              </a:rPr>
              <a:t>involvement </a:t>
            </a:r>
            <a:r>
              <a:rPr lang="en-GB" dirty="0" smtClean="0">
                <a:solidFill>
                  <a:srgbClr val="000000"/>
                </a:solidFill>
                <a:latin typeface="Calibri Light" panose="020F0302020204030204"/>
              </a:rPr>
              <a:t>is restricted </a:t>
            </a:r>
            <a:r>
              <a:rPr lang="en-GB" dirty="0">
                <a:solidFill>
                  <a:srgbClr val="000000"/>
                </a:solidFill>
                <a:latin typeface="Calibri Light" panose="020F0302020204030204"/>
              </a:rPr>
              <a:t>to introducing samples into the analyser </a:t>
            </a:r>
            <a:r>
              <a:rPr lang="en-GB" dirty="0" smtClean="0">
                <a:solidFill>
                  <a:srgbClr val="000000"/>
                </a:solidFill>
                <a:latin typeface="Calibri Light" panose="020F0302020204030204"/>
              </a:rPr>
              <a:t>and evaluation </a:t>
            </a:r>
            <a:r>
              <a:rPr lang="en-GB" dirty="0">
                <a:solidFill>
                  <a:srgbClr val="000000"/>
                </a:solidFill>
                <a:latin typeface="Calibri Light" panose="020F0302020204030204"/>
              </a:rPr>
              <a:t>the results of the analysis. </a:t>
            </a:r>
          </a:p>
        </p:txBody>
      </p:sp>
      <p:pic>
        <p:nvPicPr>
          <p:cNvPr id="10" name="Afbeelding 9"/>
          <p:cNvPicPr>
            <a:picLocks noChangeAspect="1"/>
          </p:cNvPicPr>
          <p:nvPr/>
        </p:nvPicPr>
        <p:blipFill rotWithShape="1">
          <a:blip r:embed="rId2"/>
          <a:srcRect l="-1504" r="29378"/>
          <a:stretch/>
        </p:blipFill>
        <p:spPr>
          <a:xfrm>
            <a:off x="9559281" y="1422770"/>
            <a:ext cx="1927790" cy="2367312"/>
          </a:xfrm>
          <a:prstGeom prst="rect">
            <a:avLst/>
          </a:prstGeom>
        </p:spPr>
      </p:pic>
      <p:sp>
        <p:nvSpPr>
          <p:cNvPr id="16" name="Rechthoek 15"/>
          <p:cNvSpPr/>
          <p:nvPr/>
        </p:nvSpPr>
        <p:spPr>
          <a:xfrm>
            <a:off x="349673" y="5504469"/>
            <a:ext cx="11480800" cy="646331"/>
          </a:xfrm>
          <a:prstGeom prst="rect">
            <a:avLst/>
          </a:prstGeom>
          <a:solidFill>
            <a:schemeClr val="bg2"/>
          </a:solidFill>
          <a:ln>
            <a:solidFill>
              <a:srgbClr val="7030A0"/>
            </a:solidFill>
          </a:ln>
        </p:spPr>
        <p:txBody>
          <a:bodyPr wrap="square">
            <a:spAutoFit/>
          </a:bodyPr>
          <a:lstStyle/>
          <a:p>
            <a:pPr lvl="0" algn="ctr"/>
            <a:r>
              <a:rPr lang="en-GB" dirty="0" smtClean="0">
                <a:solidFill>
                  <a:srgbClr val="000000"/>
                </a:solidFill>
                <a:latin typeface="Calibri Light" panose="020F0302020204030204"/>
              </a:rPr>
              <a:t>Usually, the different types of automated analysers in the hospitals are (and should be) covered by a maintenance contract. Like imaging equipment, these devices are too complex for corrective maintenance by unspecialized BMETs. </a:t>
            </a:r>
            <a:endParaRPr lang="en-GB" dirty="0">
              <a:solidFill>
                <a:srgbClr val="000000"/>
              </a:solidFill>
              <a:latin typeface="Calibri Light" panose="020F0302020204030204"/>
            </a:endParaRPr>
          </a:p>
        </p:txBody>
      </p:sp>
      <p:pic>
        <p:nvPicPr>
          <p:cNvPr id="13" name="Afbeelding 12"/>
          <p:cNvPicPr>
            <a:picLocks noChangeAspect="1"/>
          </p:cNvPicPr>
          <p:nvPr/>
        </p:nvPicPr>
        <p:blipFill>
          <a:blip r:embed="rId3"/>
          <a:stretch>
            <a:fillRect/>
          </a:stretch>
        </p:blipFill>
        <p:spPr>
          <a:xfrm>
            <a:off x="670904" y="1490982"/>
            <a:ext cx="1798806" cy="1938455"/>
          </a:xfrm>
          <a:prstGeom prst="rect">
            <a:avLst/>
          </a:prstGeom>
        </p:spPr>
      </p:pic>
    </p:spTree>
    <p:extLst>
      <p:ext uri="{BB962C8B-B14F-4D97-AF65-F5344CB8AC3E}">
        <p14:creationId xmlns:p14="http://schemas.microsoft.com/office/powerpoint/2010/main" val="4178000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516506"/>
            <a:ext cx="5380021"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Chemistry analysers</a:t>
            </a:r>
            <a:endPar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Bio-Chemistry equipment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78365" y="1523492"/>
            <a:ext cx="6395320" cy="4478149"/>
          </a:xfrm>
          <a:prstGeom prst="rect">
            <a:avLst/>
          </a:prstGeom>
        </p:spPr>
        <p:txBody>
          <a:bodyPr wrap="square">
            <a:spAutoFit/>
          </a:bodyPr>
          <a:lstStyle/>
          <a:p>
            <a:pPr>
              <a:spcBef>
                <a:spcPts val="600"/>
              </a:spcBef>
              <a:spcAft>
                <a:spcPts val="600"/>
              </a:spcAft>
            </a:pPr>
            <a:r>
              <a:rPr lang="en-GB" dirty="0">
                <a:latin typeface="+mj-lt"/>
              </a:rPr>
              <a:t>Chemistry analysers measure the concentration of </a:t>
            </a:r>
            <a:r>
              <a:rPr lang="en-GB" b="1" dirty="0" smtClean="0">
                <a:solidFill>
                  <a:srgbClr val="7030A0"/>
                </a:solidFill>
                <a:latin typeface="+mj-lt"/>
              </a:rPr>
              <a:t>analytes</a:t>
            </a:r>
            <a:r>
              <a:rPr lang="en-GB" dirty="0" smtClean="0">
                <a:latin typeface="+mj-lt"/>
              </a:rPr>
              <a:t> in </a:t>
            </a:r>
            <a:r>
              <a:rPr lang="en-GB" dirty="0">
                <a:latin typeface="+mj-lt"/>
              </a:rPr>
              <a:t>blood or other bodily </a:t>
            </a:r>
            <a:r>
              <a:rPr lang="en-GB" dirty="0" smtClean="0">
                <a:latin typeface="+mj-lt"/>
              </a:rPr>
              <a:t>fluids </a:t>
            </a:r>
            <a:r>
              <a:rPr lang="en-GB" dirty="0">
                <a:latin typeface="+mj-lt"/>
              </a:rPr>
              <a:t>based on </a:t>
            </a:r>
            <a:r>
              <a:rPr lang="en-GB" dirty="0" smtClean="0">
                <a:latin typeface="+mj-lt"/>
              </a:rPr>
              <a:t>specific chemical reactions </a:t>
            </a:r>
            <a:r>
              <a:rPr lang="en-GB" dirty="0">
                <a:latin typeface="+mj-lt"/>
              </a:rPr>
              <a:t>by </a:t>
            </a:r>
            <a:r>
              <a:rPr lang="en-GB" b="1" dirty="0">
                <a:solidFill>
                  <a:srgbClr val="7030A0"/>
                </a:solidFill>
                <a:latin typeface="+mj-lt"/>
              </a:rPr>
              <a:t>photometry</a:t>
            </a:r>
            <a:r>
              <a:rPr lang="en-GB" dirty="0">
                <a:latin typeface="+mj-lt"/>
              </a:rPr>
              <a:t>. Applications </a:t>
            </a:r>
            <a:r>
              <a:rPr lang="en-GB" dirty="0" smtClean="0">
                <a:latin typeface="+mj-lt"/>
              </a:rPr>
              <a:t>include normal clinical diagnosis but also drug </a:t>
            </a:r>
            <a:r>
              <a:rPr lang="en-GB" dirty="0">
                <a:latin typeface="+mj-lt"/>
              </a:rPr>
              <a:t>abuse monitoring </a:t>
            </a:r>
            <a:r>
              <a:rPr lang="en-GB" dirty="0" smtClean="0">
                <a:latin typeface="+mj-lt"/>
              </a:rPr>
              <a:t>etc.</a:t>
            </a:r>
            <a:endParaRPr lang="en-GB" dirty="0">
              <a:latin typeface="+mj-lt"/>
            </a:endParaRPr>
          </a:p>
          <a:p>
            <a:r>
              <a:rPr lang="en-GB" dirty="0">
                <a:latin typeface="+mj-lt"/>
              </a:rPr>
              <a:t>Chemistry analysers comprise among </a:t>
            </a:r>
            <a:r>
              <a:rPr lang="en-GB" dirty="0" smtClean="0">
                <a:latin typeface="+mj-lt"/>
              </a:rPr>
              <a:t>others: </a:t>
            </a:r>
          </a:p>
          <a:p>
            <a:pPr marL="742950" lvl="1" indent="-285750">
              <a:buFont typeface="Arial" panose="020B0604020202020204" pitchFamily="34" charset="0"/>
              <a:buChar char="•"/>
            </a:pPr>
            <a:r>
              <a:rPr lang="en-GB" b="1" dirty="0" smtClean="0">
                <a:solidFill>
                  <a:srgbClr val="7030A0"/>
                </a:solidFill>
                <a:latin typeface="+mj-lt"/>
              </a:rPr>
              <a:t>dry chemistry analysers </a:t>
            </a:r>
            <a:r>
              <a:rPr lang="en-GB" dirty="0">
                <a:latin typeface="+mj-lt"/>
              </a:rPr>
              <a:t>using sample-impregnated dipsticks onto </a:t>
            </a:r>
            <a:r>
              <a:rPr lang="en-GB" dirty="0" smtClean="0">
                <a:latin typeface="+mj-lt"/>
              </a:rPr>
              <a:t>which chemical </a:t>
            </a:r>
            <a:r>
              <a:rPr lang="en-GB" dirty="0">
                <a:latin typeface="+mj-lt"/>
              </a:rPr>
              <a:t>reactions are </a:t>
            </a:r>
            <a:r>
              <a:rPr lang="en-GB" dirty="0" smtClean="0">
                <a:latin typeface="+mj-lt"/>
              </a:rPr>
              <a:t>detected,</a:t>
            </a:r>
          </a:p>
          <a:p>
            <a:pPr marL="742950" lvl="1" indent="-285750">
              <a:buFont typeface="Arial" panose="020B0604020202020204" pitchFamily="34" charset="0"/>
              <a:buChar char="•"/>
            </a:pPr>
            <a:r>
              <a:rPr lang="en-GB" b="1" dirty="0" smtClean="0">
                <a:solidFill>
                  <a:srgbClr val="7030A0"/>
                </a:solidFill>
                <a:latin typeface="+mj-lt"/>
              </a:rPr>
              <a:t>wet </a:t>
            </a:r>
            <a:r>
              <a:rPr lang="en-GB" b="1" dirty="0">
                <a:solidFill>
                  <a:srgbClr val="7030A0"/>
                </a:solidFill>
                <a:latin typeface="+mj-lt"/>
              </a:rPr>
              <a:t>chemistry </a:t>
            </a:r>
            <a:r>
              <a:rPr lang="en-GB" b="1" dirty="0" smtClean="0">
                <a:solidFill>
                  <a:srgbClr val="7030A0"/>
                </a:solidFill>
                <a:latin typeface="+mj-lt"/>
              </a:rPr>
              <a:t>analysers </a:t>
            </a:r>
            <a:r>
              <a:rPr lang="en-GB" dirty="0" smtClean="0">
                <a:latin typeface="+mj-lt"/>
              </a:rPr>
              <a:t>testing </a:t>
            </a:r>
            <a:r>
              <a:rPr lang="en-GB" dirty="0">
                <a:latin typeface="+mj-lt"/>
              </a:rPr>
              <a:t>analytes in solution. </a:t>
            </a:r>
            <a:endParaRPr lang="en-GB" dirty="0" smtClean="0">
              <a:latin typeface="+mj-lt"/>
            </a:endParaRPr>
          </a:p>
          <a:p>
            <a:pPr>
              <a:spcBef>
                <a:spcPts val="600"/>
              </a:spcBef>
            </a:pPr>
            <a:r>
              <a:rPr lang="en-GB" dirty="0" smtClean="0">
                <a:latin typeface="+mj-lt"/>
              </a:rPr>
              <a:t>Various </a:t>
            </a:r>
            <a:r>
              <a:rPr lang="en-GB" dirty="0">
                <a:latin typeface="+mj-lt"/>
              </a:rPr>
              <a:t>models of </a:t>
            </a:r>
            <a:r>
              <a:rPr lang="en-GB" dirty="0" smtClean="0">
                <a:latin typeface="+mj-lt"/>
              </a:rPr>
              <a:t>chemistry analysers </a:t>
            </a:r>
            <a:r>
              <a:rPr lang="en-GB" dirty="0">
                <a:latin typeface="+mj-lt"/>
              </a:rPr>
              <a:t>are available, some </a:t>
            </a:r>
            <a:r>
              <a:rPr lang="en-GB" dirty="0" smtClean="0">
                <a:latin typeface="+mj-lt"/>
              </a:rPr>
              <a:t>measure </a:t>
            </a:r>
            <a:r>
              <a:rPr lang="en-GB" dirty="0">
                <a:latin typeface="+mj-lt"/>
              </a:rPr>
              <a:t>a </a:t>
            </a:r>
            <a:r>
              <a:rPr lang="en-GB" dirty="0" smtClean="0">
                <a:latin typeface="+mj-lt"/>
              </a:rPr>
              <a:t>single analyte</a:t>
            </a:r>
            <a:r>
              <a:rPr lang="en-GB" dirty="0">
                <a:latin typeface="+mj-lt"/>
              </a:rPr>
              <a:t>, e.g. </a:t>
            </a:r>
            <a:r>
              <a:rPr lang="en-GB" b="1" dirty="0">
                <a:solidFill>
                  <a:srgbClr val="7030A0"/>
                </a:solidFill>
                <a:latin typeface="+mj-lt"/>
              </a:rPr>
              <a:t>glucometers</a:t>
            </a:r>
            <a:r>
              <a:rPr lang="en-GB" dirty="0">
                <a:latin typeface="+mj-lt"/>
              </a:rPr>
              <a:t>, </a:t>
            </a:r>
            <a:r>
              <a:rPr lang="en-GB" b="1" dirty="0" smtClean="0">
                <a:solidFill>
                  <a:srgbClr val="7030A0"/>
                </a:solidFill>
                <a:latin typeface="+mj-lt"/>
              </a:rPr>
              <a:t>haemoglobinometers</a:t>
            </a:r>
            <a:r>
              <a:rPr lang="en-GB" dirty="0" smtClean="0">
                <a:latin typeface="+mj-lt"/>
              </a:rPr>
              <a:t>; others measure more </a:t>
            </a:r>
            <a:r>
              <a:rPr lang="en-GB" dirty="0">
                <a:latin typeface="+mj-lt"/>
              </a:rPr>
              <a:t>than ten. </a:t>
            </a:r>
            <a:endParaRPr lang="en-GB" dirty="0" smtClean="0">
              <a:latin typeface="+mj-lt"/>
            </a:endParaRPr>
          </a:p>
          <a:p>
            <a:pPr>
              <a:spcBef>
                <a:spcPts val="600"/>
              </a:spcBef>
            </a:pPr>
            <a:r>
              <a:rPr lang="en-GB" dirty="0" smtClean="0">
                <a:latin typeface="+mj-lt"/>
              </a:rPr>
              <a:t>Chemistry </a:t>
            </a:r>
            <a:r>
              <a:rPr lang="en-GB" dirty="0">
                <a:latin typeface="+mj-lt"/>
              </a:rPr>
              <a:t>analysers </a:t>
            </a:r>
            <a:r>
              <a:rPr lang="en-GB" dirty="0" smtClean="0">
                <a:latin typeface="+mj-lt"/>
              </a:rPr>
              <a:t>are available </a:t>
            </a:r>
            <a:r>
              <a:rPr lang="en-GB" dirty="0">
                <a:latin typeface="+mj-lt"/>
              </a:rPr>
              <a:t>as </a:t>
            </a:r>
            <a:r>
              <a:rPr lang="en-GB" b="1" dirty="0">
                <a:solidFill>
                  <a:srgbClr val="7030A0"/>
                </a:solidFill>
                <a:latin typeface="+mj-lt"/>
              </a:rPr>
              <a:t>bench top instruments </a:t>
            </a:r>
            <a:r>
              <a:rPr lang="en-GB" dirty="0">
                <a:latin typeface="+mj-lt"/>
              </a:rPr>
              <a:t>with various </a:t>
            </a:r>
            <a:r>
              <a:rPr lang="en-GB" dirty="0" smtClean="0">
                <a:latin typeface="+mj-lt"/>
              </a:rPr>
              <a:t>degrees of </a:t>
            </a:r>
            <a:r>
              <a:rPr lang="en-GB" dirty="0">
                <a:latin typeface="+mj-lt"/>
              </a:rPr>
              <a:t>automation or in</a:t>
            </a:r>
            <a:r>
              <a:rPr lang="en-GB" b="1" dirty="0">
                <a:solidFill>
                  <a:srgbClr val="7030A0"/>
                </a:solidFill>
                <a:latin typeface="+mj-lt"/>
              </a:rPr>
              <a:t> portable </a:t>
            </a:r>
            <a:r>
              <a:rPr lang="en-GB" dirty="0">
                <a:latin typeface="+mj-lt"/>
              </a:rPr>
              <a:t>formats. </a:t>
            </a:r>
            <a:r>
              <a:rPr lang="en-GB" dirty="0" smtClean="0">
                <a:latin typeface="+mj-lt"/>
              </a:rPr>
              <a:t>Chemistry </a:t>
            </a:r>
            <a:r>
              <a:rPr lang="en-GB" dirty="0">
                <a:latin typeface="+mj-lt"/>
              </a:rPr>
              <a:t>analysers group a </a:t>
            </a:r>
            <a:r>
              <a:rPr lang="en-GB" dirty="0" smtClean="0">
                <a:latin typeface="+mj-lt"/>
              </a:rPr>
              <a:t>large family </a:t>
            </a:r>
            <a:r>
              <a:rPr lang="en-GB" dirty="0">
                <a:latin typeface="+mj-lt"/>
              </a:rPr>
              <a:t>of instruments including various </a:t>
            </a:r>
            <a:r>
              <a:rPr lang="en-GB" b="1" dirty="0">
                <a:solidFill>
                  <a:srgbClr val="7030A0"/>
                </a:solidFill>
                <a:latin typeface="+mj-lt"/>
              </a:rPr>
              <a:t>photometers</a:t>
            </a:r>
            <a:r>
              <a:rPr lang="en-GB" dirty="0">
                <a:latin typeface="+mj-lt"/>
              </a:rPr>
              <a:t> </a:t>
            </a:r>
            <a:r>
              <a:rPr lang="en-GB" dirty="0" smtClean="0">
                <a:latin typeface="+mj-lt"/>
              </a:rPr>
              <a:t>and </a:t>
            </a:r>
            <a:r>
              <a:rPr lang="en-GB" b="1" dirty="0" smtClean="0">
                <a:solidFill>
                  <a:srgbClr val="7030A0"/>
                </a:solidFill>
                <a:latin typeface="+mj-lt"/>
              </a:rPr>
              <a:t>colorimeters</a:t>
            </a:r>
            <a:r>
              <a:rPr lang="en-GB" dirty="0" smtClean="0">
                <a:latin typeface="+mj-lt"/>
              </a:rPr>
              <a:t>. </a:t>
            </a:r>
          </a:p>
        </p:txBody>
      </p:sp>
      <p:pic>
        <p:nvPicPr>
          <p:cNvPr id="7" name="Afbeelding 6"/>
          <p:cNvPicPr>
            <a:picLocks noChangeAspect="1"/>
          </p:cNvPicPr>
          <p:nvPr/>
        </p:nvPicPr>
        <p:blipFill rotWithShape="1">
          <a:blip r:embed="rId2" cstate="screen">
            <a:extLst>
              <a:ext uri="{28A0092B-C50C-407E-A947-70E740481C1C}">
                <a14:useLocalDpi xmlns:a14="http://schemas.microsoft.com/office/drawing/2010/main"/>
              </a:ext>
            </a:extLst>
          </a:blip>
          <a:srcRect t="3438"/>
          <a:stretch/>
        </p:blipFill>
        <p:spPr>
          <a:xfrm>
            <a:off x="7130599" y="1360546"/>
            <a:ext cx="2875808" cy="2179212"/>
          </a:xfrm>
          <a:prstGeom prst="rect">
            <a:avLst/>
          </a:prstGeom>
        </p:spPr>
      </p:pic>
      <p:sp>
        <p:nvSpPr>
          <p:cNvPr id="8" name="Rechthoek 7"/>
          <p:cNvSpPr/>
          <p:nvPr/>
        </p:nvSpPr>
        <p:spPr>
          <a:xfrm>
            <a:off x="9692967" y="1747734"/>
            <a:ext cx="1861193" cy="646331"/>
          </a:xfrm>
          <a:prstGeom prst="rect">
            <a:avLst/>
          </a:prstGeom>
        </p:spPr>
        <p:txBody>
          <a:bodyPr wrap="square">
            <a:spAutoFit/>
          </a:bodyPr>
          <a:lstStyle/>
          <a:p>
            <a:pPr algn="ctr"/>
            <a:r>
              <a:rPr lang="en-GB" b="1" i="1" dirty="0" smtClean="0">
                <a:solidFill>
                  <a:srgbClr val="000000"/>
                </a:solidFill>
                <a:latin typeface="Calibri Light" panose="020F0302020204030204"/>
              </a:rPr>
              <a:t>dry portable chemistry analyzer</a:t>
            </a:r>
            <a:endParaRPr lang="en-GB" b="1" i="1" dirty="0"/>
          </a:p>
        </p:txBody>
      </p:sp>
      <p:sp>
        <p:nvSpPr>
          <p:cNvPr id="12" name="Rechthoek 11"/>
          <p:cNvSpPr/>
          <p:nvPr/>
        </p:nvSpPr>
        <p:spPr>
          <a:xfrm>
            <a:off x="6944585" y="4852153"/>
            <a:ext cx="1781408" cy="646331"/>
          </a:xfrm>
          <a:prstGeom prst="rect">
            <a:avLst/>
          </a:prstGeom>
        </p:spPr>
        <p:txBody>
          <a:bodyPr wrap="square">
            <a:spAutoFit/>
          </a:bodyPr>
          <a:lstStyle/>
          <a:p>
            <a:pPr algn="ctr"/>
            <a:r>
              <a:rPr lang="en-GB" b="1" i="1" dirty="0" smtClean="0">
                <a:solidFill>
                  <a:srgbClr val="000000"/>
                </a:solidFill>
                <a:latin typeface="Calibri Light" panose="020F0302020204030204"/>
              </a:rPr>
              <a:t>wet chemistry analyzer</a:t>
            </a:r>
            <a:endParaRPr lang="en-GB" b="1" i="1" dirty="0"/>
          </a:p>
        </p:txBody>
      </p:sp>
      <p:pic>
        <p:nvPicPr>
          <p:cNvPr id="9" name="Afbeelding 8"/>
          <p:cNvPicPr>
            <a:picLocks noChangeAspect="1"/>
          </p:cNvPicPr>
          <p:nvPr/>
        </p:nvPicPr>
        <p:blipFill rotWithShape="1">
          <a:blip r:embed="rId3" cstate="screen">
            <a:extLst>
              <a:ext uri="{28A0092B-C50C-407E-A947-70E740481C1C}">
                <a14:useLocalDpi xmlns:a14="http://schemas.microsoft.com/office/drawing/2010/main"/>
              </a:ext>
            </a:extLst>
          </a:blip>
          <a:srcRect t="2458" b="13409"/>
          <a:stretch/>
        </p:blipFill>
        <p:spPr>
          <a:xfrm>
            <a:off x="8568503" y="3638443"/>
            <a:ext cx="3464993" cy="2621680"/>
          </a:xfrm>
          <a:prstGeom prst="rect">
            <a:avLst/>
          </a:prstGeom>
        </p:spPr>
      </p:pic>
    </p:spTree>
    <p:extLst>
      <p:ext uri="{BB962C8B-B14F-4D97-AF65-F5344CB8AC3E}">
        <p14:creationId xmlns:p14="http://schemas.microsoft.com/office/powerpoint/2010/main" val="399217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4772</TotalTime>
  <Words>2814</Words>
  <Application>Microsoft Office PowerPoint</Application>
  <PresentationFormat>Widescreen</PresentationFormat>
  <Paragraphs>203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Courier New</vt:lpstr>
      <vt:lpstr>Times New Roman</vt:lpstr>
      <vt:lpstr>Terugblik</vt:lpstr>
      <vt:lpstr>Bio-Chemistry equipment</vt:lpstr>
      <vt:lpstr>Spectrophotometry</vt:lpstr>
      <vt:lpstr>Spectrophotometry principle</vt:lpstr>
      <vt:lpstr>Flame photometry</vt:lpstr>
      <vt:lpstr>Flame photometry</vt:lpstr>
      <vt:lpstr>Hemoglobin meter</vt:lpstr>
      <vt:lpstr>Glucometer</vt:lpstr>
      <vt:lpstr>Automated Analysers</vt:lpstr>
      <vt:lpstr>Chemistry analysers</vt:lpstr>
      <vt:lpstr>Dry chemistry analyser</vt:lpstr>
      <vt:lpstr>Wet chemistry analyser</vt:lpstr>
      <vt:lpstr>Immuno chemistry analyser</vt:lpstr>
      <vt:lpstr>Maintenance of chemistry analysers</vt:lpstr>
      <vt:lpstr>Maintenance of chemistry analysers</vt:lpstr>
      <vt:lpstr>Maintenance of chemistry analysers</vt:lpstr>
      <vt:lpstr>Corrective Maintenance of chemistry analysers</vt:lpstr>
      <vt:lpstr>Blood gas/pH analyzers </vt:lpstr>
      <vt:lpstr>Blood gas/pH analyzers </vt:lpstr>
      <vt:lpstr>Blood gas/pH analyzers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307</cp:revision>
  <dcterms:created xsi:type="dcterms:W3CDTF">2014-11-03T16:21:19Z</dcterms:created>
  <dcterms:modified xsi:type="dcterms:W3CDTF">2020-03-18T14:31:25Z</dcterms:modified>
</cp:coreProperties>
</file>